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9" r:id="rId3"/>
    <p:sldId id="290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12192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ORD ZAZACUARI" initials="CZ" lastIdx="1" clrIdx="0">
    <p:extLst>
      <p:ext uri="{19B8F6BF-5375-455C-9EA6-DF929625EA0E}">
        <p15:presenceInfo xmlns:p15="http://schemas.microsoft.com/office/powerpoint/2012/main" userId="COORD ZAZACUA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83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4928" y="3681983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1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1" y="6857996"/>
                </a:lnTo>
                <a:lnTo>
                  <a:pt x="3006851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4335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1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8124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9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344" y="3590543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445" y="512063"/>
            <a:ext cx="7027662" cy="23423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4928" y="3681983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1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1" y="6857996"/>
                </a:lnTo>
                <a:lnTo>
                  <a:pt x="3006851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4335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1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8124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9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344" y="3590543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2236" y="6069888"/>
            <a:ext cx="11247526" cy="848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2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4.jp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6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4.jpg"/><Relationship Id="rId4" Type="http://schemas.openxmlformats.org/officeDocument/2006/relationships/image" Target="../media/image6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7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4.jp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7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4.jp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4.jpg"/><Relationship Id="rId4" Type="http://schemas.openxmlformats.org/officeDocument/2006/relationships/image" Target="../media/image8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image" Target="../media/image90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4.jp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7" Type="http://schemas.openxmlformats.org/officeDocument/2006/relationships/image" Target="../media/image94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7" Type="http://schemas.openxmlformats.org/officeDocument/2006/relationships/image" Target="../media/image99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4.jpg"/><Relationship Id="rId4" Type="http://schemas.openxmlformats.org/officeDocument/2006/relationships/image" Target="../media/image9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3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107.jpe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7" Type="http://schemas.openxmlformats.org/officeDocument/2006/relationships/image" Target="../media/image17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111.jp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5.jpe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4.jp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119.jpg"/><Relationship Id="rId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7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4.jp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jp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6.png"/><Relationship Id="rId7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6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01284"/>
            <a:ext cx="9327642" cy="11567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481" y="5898591"/>
            <a:ext cx="85159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Portafolio </a:t>
            </a:r>
            <a:r>
              <a:rPr spc="-5" dirty="0"/>
              <a:t>listado</a:t>
            </a:r>
            <a:r>
              <a:rPr spc="-30" dirty="0"/>
              <a:t> </a:t>
            </a:r>
            <a:r>
              <a:rPr spc="-5" dirty="0"/>
              <a:t>comercial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EA12764-B2F1-CAC1-5BAE-BE89EE260737}"/>
              </a:ext>
            </a:extLst>
          </p:cNvPr>
          <p:cNvSpPr/>
          <p:nvPr/>
        </p:nvSpPr>
        <p:spPr>
          <a:xfrm>
            <a:off x="609600" y="762000"/>
            <a:ext cx="73152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6F2A65-3700-E1E8-5119-E2ABFAC7A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143000"/>
            <a:ext cx="77216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7209" y="6009894"/>
            <a:ext cx="4360545" cy="498475"/>
          </a:xfrm>
          <a:custGeom>
            <a:avLst/>
            <a:gdLst/>
            <a:ahLst/>
            <a:cxnLst/>
            <a:rect l="l" t="t" r="r" b="b"/>
            <a:pathLst>
              <a:path w="4360545" h="498475">
                <a:moveTo>
                  <a:pt x="0" y="83057"/>
                </a:moveTo>
                <a:lnTo>
                  <a:pt x="6527" y="50727"/>
                </a:lnTo>
                <a:lnTo>
                  <a:pt x="24326" y="24326"/>
                </a:lnTo>
                <a:lnTo>
                  <a:pt x="50727" y="6527"/>
                </a:lnTo>
                <a:lnTo>
                  <a:pt x="83058" y="0"/>
                </a:lnTo>
                <a:lnTo>
                  <a:pt x="4277106" y="0"/>
                </a:lnTo>
                <a:lnTo>
                  <a:pt x="4309425" y="6527"/>
                </a:lnTo>
                <a:lnTo>
                  <a:pt x="4335827" y="24326"/>
                </a:lnTo>
                <a:lnTo>
                  <a:pt x="4353633" y="50727"/>
                </a:lnTo>
                <a:lnTo>
                  <a:pt x="4360164" y="83057"/>
                </a:lnTo>
                <a:lnTo>
                  <a:pt x="4360164" y="415289"/>
                </a:lnTo>
                <a:lnTo>
                  <a:pt x="4353633" y="447620"/>
                </a:lnTo>
                <a:lnTo>
                  <a:pt x="4335827" y="474021"/>
                </a:lnTo>
                <a:lnTo>
                  <a:pt x="4309425" y="491820"/>
                </a:lnTo>
                <a:lnTo>
                  <a:pt x="4277106" y="498347"/>
                </a:lnTo>
                <a:lnTo>
                  <a:pt x="83058" y="498347"/>
                </a:lnTo>
                <a:lnTo>
                  <a:pt x="50727" y="491820"/>
                </a:lnTo>
                <a:lnTo>
                  <a:pt x="24326" y="474021"/>
                </a:lnTo>
                <a:lnTo>
                  <a:pt x="6527" y="447620"/>
                </a:lnTo>
                <a:lnTo>
                  <a:pt x="0" y="415289"/>
                </a:lnTo>
                <a:lnTo>
                  <a:pt x="0" y="8305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16523" y="2775204"/>
            <a:ext cx="3763010" cy="498475"/>
            <a:chOff x="5716523" y="2775204"/>
            <a:chExt cx="3763010" cy="498475"/>
          </a:xfrm>
        </p:grpSpPr>
        <p:sp>
          <p:nvSpPr>
            <p:cNvPr id="4" name="object 4"/>
            <p:cNvSpPr/>
            <p:nvPr/>
          </p:nvSpPr>
          <p:spPr>
            <a:xfrm>
              <a:off x="5726429" y="2785110"/>
              <a:ext cx="3743325" cy="478790"/>
            </a:xfrm>
            <a:custGeom>
              <a:avLst/>
              <a:gdLst/>
              <a:ahLst/>
              <a:cxnLst/>
              <a:rect l="l" t="t" r="r" b="b"/>
              <a:pathLst>
                <a:path w="3743325" h="478789">
                  <a:moveTo>
                    <a:pt x="3663188" y="0"/>
                  </a:moveTo>
                  <a:lnTo>
                    <a:pt x="79756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5"/>
                  </a:lnTo>
                  <a:lnTo>
                    <a:pt x="0" y="398779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6" y="478536"/>
                  </a:lnTo>
                  <a:lnTo>
                    <a:pt x="3663188" y="478536"/>
                  </a:lnTo>
                  <a:lnTo>
                    <a:pt x="3694241" y="472271"/>
                  </a:lnTo>
                  <a:lnTo>
                    <a:pt x="3719591" y="455183"/>
                  </a:lnTo>
                  <a:lnTo>
                    <a:pt x="3736679" y="429833"/>
                  </a:lnTo>
                  <a:lnTo>
                    <a:pt x="3742944" y="398779"/>
                  </a:lnTo>
                  <a:lnTo>
                    <a:pt x="3742944" y="79755"/>
                  </a:lnTo>
                  <a:lnTo>
                    <a:pt x="3736679" y="48702"/>
                  </a:lnTo>
                  <a:lnTo>
                    <a:pt x="3719591" y="23352"/>
                  </a:lnTo>
                  <a:lnTo>
                    <a:pt x="3694241" y="6264"/>
                  </a:lnTo>
                  <a:lnTo>
                    <a:pt x="3663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26429" y="2785110"/>
              <a:ext cx="3743325" cy="478790"/>
            </a:xfrm>
            <a:custGeom>
              <a:avLst/>
              <a:gdLst/>
              <a:ahLst/>
              <a:cxnLst/>
              <a:rect l="l" t="t" r="r" b="b"/>
              <a:pathLst>
                <a:path w="3743325" h="478789">
                  <a:moveTo>
                    <a:pt x="0" y="79755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6" y="0"/>
                  </a:lnTo>
                  <a:lnTo>
                    <a:pt x="3663188" y="0"/>
                  </a:lnTo>
                  <a:lnTo>
                    <a:pt x="3694241" y="6264"/>
                  </a:lnTo>
                  <a:lnTo>
                    <a:pt x="3719591" y="23352"/>
                  </a:lnTo>
                  <a:lnTo>
                    <a:pt x="3736679" y="48702"/>
                  </a:lnTo>
                  <a:lnTo>
                    <a:pt x="3742944" y="79755"/>
                  </a:lnTo>
                  <a:lnTo>
                    <a:pt x="3742944" y="398779"/>
                  </a:lnTo>
                  <a:lnTo>
                    <a:pt x="3736679" y="429833"/>
                  </a:lnTo>
                  <a:lnTo>
                    <a:pt x="3719591" y="455183"/>
                  </a:lnTo>
                  <a:lnTo>
                    <a:pt x="3694241" y="472271"/>
                  </a:lnTo>
                  <a:lnTo>
                    <a:pt x="3663188" y="478536"/>
                  </a:lnTo>
                  <a:lnTo>
                    <a:pt x="79756" y="478536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66038" y="2652522"/>
            <a:ext cx="4053840" cy="478790"/>
          </a:xfrm>
          <a:custGeom>
            <a:avLst/>
            <a:gdLst/>
            <a:ahLst/>
            <a:cxnLst/>
            <a:rect l="l" t="t" r="r" b="b"/>
            <a:pathLst>
              <a:path w="4053840" h="478789">
                <a:moveTo>
                  <a:pt x="0" y="79755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6" y="0"/>
                </a:lnTo>
                <a:lnTo>
                  <a:pt x="3974084" y="0"/>
                </a:lnTo>
                <a:lnTo>
                  <a:pt x="4005137" y="6264"/>
                </a:lnTo>
                <a:lnTo>
                  <a:pt x="4030487" y="23352"/>
                </a:lnTo>
                <a:lnTo>
                  <a:pt x="4047575" y="48702"/>
                </a:lnTo>
                <a:lnTo>
                  <a:pt x="4053840" y="79755"/>
                </a:lnTo>
                <a:lnTo>
                  <a:pt x="4053840" y="398779"/>
                </a:lnTo>
                <a:lnTo>
                  <a:pt x="4047575" y="429833"/>
                </a:lnTo>
                <a:lnTo>
                  <a:pt x="4030487" y="455183"/>
                </a:lnTo>
                <a:lnTo>
                  <a:pt x="4005137" y="472271"/>
                </a:lnTo>
                <a:lnTo>
                  <a:pt x="3974084" y="478536"/>
                </a:lnTo>
                <a:lnTo>
                  <a:pt x="79756" y="478536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3101" y="2671698"/>
            <a:ext cx="37401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V</a:t>
            </a:r>
            <a:r>
              <a:rPr sz="1300" b="1" spc="-15" dirty="0">
                <a:latin typeface="Trebuchet MS"/>
                <a:cs typeface="Trebuchet MS"/>
              </a:rPr>
              <a:t>E</a:t>
            </a:r>
            <a:r>
              <a:rPr sz="1300" b="1" spc="-5" dirty="0">
                <a:latin typeface="Trebuchet MS"/>
                <a:cs typeface="Trebuchet MS"/>
              </a:rPr>
              <a:t>RUM</a:t>
            </a:r>
            <a:r>
              <a:rPr sz="1300" b="1" spc="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BE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dirty="0">
                <a:latin typeface="Trebuchet MS"/>
                <a:cs typeface="Trebuchet MS"/>
              </a:rPr>
              <a:t>H</a:t>
            </a:r>
            <a:r>
              <a:rPr sz="1300" spc="-10" dirty="0">
                <a:latin typeface="Trebuchet MS"/>
                <a:cs typeface="Trebuchet MS"/>
              </a:rPr>
              <a:t>ISTI</a:t>
            </a:r>
            <a:r>
              <a:rPr sz="1300" spc="-5" dirty="0">
                <a:latin typeface="Trebuchet MS"/>
                <a:cs typeface="Trebuchet MS"/>
              </a:rPr>
              <a:t>NA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DIC</a:t>
            </a:r>
            <a:r>
              <a:rPr sz="1300" spc="-5" dirty="0">
                <a:latin typeface="Trebuchet MS"/>
                <a:cs typeface="Trebuchet MS"/>
              </a:rPr>
              <a:t>LORH</a:t>
            </a:r>
            <a:r>
              <a:rPr sz="1300" spc="-10" dirty="0">
                <a:latin typeface="Trebuchet MS"/>
                <a:cs typeface="Trebuchet MS"/>
              </a:rPr>
              <a:t>IDR</a:t>
            </a:r>
            <a:r>
              <a:rPr sz="1300" spc="-135" dirty="0">
                <a:latin typeface="Trebuchet MS"/>
                <a:cs typeface="Trebuchet MS"/>
              </a:rPr>
              <a:t>A</a:t>
            </a:r>
            <a:r>
              <a:rPr sz="1300" spc="-7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O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24MG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AB</a:t>
            </a:r>
            <a:endParaRPr sz="1300">
              <a:latin typeface="Trebuchet MS"/>
              <a:cs typeface="Trebuchet MS"/>
            </a:endParaRPr>
          </a:p>
          <a:p>
            <a:pPr marR="37211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$28.460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5914" y="2812795"/>
            <a:ext cx="329057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ANEXIA</a:t>
            </a:r>
            <a:r>
              <a:rPr sz="1300" b="1" spc="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ETORICOXIB</a:t>
            </a:r>
            <a:r>
              <a:rPr sz="1300" spc="-5" dirty="0">
                <a:latin typeface="Trebuchet MS"/>
                <a:cs typeface="Trebuchet MS"/>
              </a:rPr>
              <a:t> 120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7</a:t>
            </a:r>
            <a:r>
              <a:rPr sz="1300" spc="-35" dirty="0">
                <a:latin typeface="Trebuchet MS"/>
                <a:cs typeface="Trebuchet MS"/>
              </a:rPr>
              <a:t> TABLETAS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–TQ</a:t>
            </a:r>
            <a:endParaRPr sz="1300">
              <a:latin typeface="Trebuchet MS"/>
              <a:cs typeface="Trebuchet MS"/>
            </a:endParaRPr>
          </a:p>
          <a:p>
            <a:pPr marR="324485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$19.000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4727" y="6038799"/>
            <a:ext cx="41116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7770" marR="5080" indent="-1195070">
              <a:lnSpc>
                <a:spcPct val="100000"/>
              </a:lnSpc>
              <a:spcBef>
                <a:spcPts val="95"/>
              </a:spcBef>
              <a:tabLst>
                <a:tab pos="2323465" algn="l"/>
              </a:tabLst>
            </a:pPr>
            <a:r>
              <a:rPr sz="1300" b="1" spc="-10" dirty="0">
                <a:latin typeface="Trebuchet MS"/>
                <a:cs typeface="Trebuchet MS"/>
              </a:rPr>
              <a:t>FENALGEX</a:t>
            </a:r>
            <a:r>
              <a:rPr sz="1300" b="1" spc="1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(ACETAMINOFEN/HIDROCODONA) </a:t>
            </a:r>
            <a:r>
              <a:rPr sz="1300" spc="-5" dirty="0">
                <a:latin typeface="Trebuchet MS"/>
                <a:cs typeface="Trebuchet MS"/>
              </a:rPr>
              <a:t>325MG/5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*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30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	</a:t>
            </a:r>
            <a:r>
              <a:rPr sz="1300" spc="-5" dirty="0">
                <a:latin typeface="Trebuchet MS"/>
                <a:cs typeface="Trebuchet MS"/>
              </a:rPr>
              <a:t>$19.840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824" y="4070661"/>
            <a:ext cx="3003804" cy="169306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50876" y="0"/>
            <a:ext cx="4157979" cy="2369820"/>
            <a:chOff x="150876" y="0"/>
            <a:chExt cx="4157979" cy="236982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851" y="650748"/>
              <a:ext cx="3206496" cy="17190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43851" y="614960"/>
            <a:ext cx="3164512" cy="19133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79720" y="5999988"/>
            <a:ext cx="3763010" cy="498475"/>
            <a:chOff x="5379720" y="5999988"/>
            <a:chExt cx="3763010" cy="498475"/>
          </a:xfrm>
        </p:grpSpPr>
        <p:sp>
          <p:nvSpPr>
            <p:cNvPr id="18" name="object 18"/>
            <p:cNvSpPr/>
            <p:nvPr/>
          </p:nvSpPr>
          <p:spPr>
            <a:xfrm>
              <a:off x="5389626" y="6009894"/>
              <a:ext cx="3743325" cy="478790"/>
            </a:xfrm>
            <a:custGeom>
              <a:avLst/>
              <a:gdLst/>
              <a:ahLst/>
              <a:cxnLst/>
              <a:rect l="l" t="t" r="r" b="b"/>
              <a:pathLst>
                <a:path w="3743325" h="478789">
                  <a:moveTo>
                    <a:pt x="3663188" y="0"/>
                  </a:moveTo>
                  <a:lnTo>
                    <a:pt x="79756" y="0"/>
                  </a:lnTo>
                  <a:lnTo>
                    <a:pt x="48702" y="6268"/>
                  </a:lnTo>
                  <a:lnTo>
                    <a:pt x="23352" y="23361"/>
                  </a:lnTo>
                  <a:lnTo>
                    <a:pt x="6264" y="48713"/>
                  </a:lnTo>
                  <a:lnTo>
                    <a:pt x="0" y="79755"/>
                  </a:lnTo>
                  <a:lnTo>
                    <a:pt x="0" y="398779"/>
                  </a:lnTo>
                  <a:lnTo>
                    <a:pt x="6264" y="429822"/>
                  </a:lnTo>
                  <a:lnTo>
                    <a:pt x="23352" y="455174"/>
                  </a:lnTo>
                  <a:lnTo>
                    <a:pt x="48702" y="472267"/>
                  </a:lnTo>
                  <a:lnTo>
                    <a:pt x="79756" y="478535"/>
                  </a:lnTo>
                  <a:lnTo>
                    <a:pt x="3663188" y="478535"/>
                  </a:lnTo>
                  <a:lnTo>
                    <a:pt x="3694241" y="472267"/>
                  </a:lnTo>
                  <a:lnTo>
                    <a:pt x="3719591" y="455174"/>
                  </a:lnTo>
                  <a:lnTo>
                    <a:pt x="3736679" y="429822"/>
                  </a:lnTo>
                  <a:lnTo>
                    <a:pt x="3742944" y="398779"/>
                  </a:lnTo>
                  <a:lnTo>
                    <a:pt x="3742944" y="79755"/>
                  </a:lnTo>
                  <a:lnTo>
                    <a:pt x="3736679" y="48713"/>
                  </a:lnTo>
                  <a:lnTo>
                    <a:pt x="3719591" y="23361"/>
                  </a:lnTo>
                  <a:lnTo>
                    <a:pt x="3694241" y="6268"/>
                  </a:lnTo>
                  <a:lnTo>
                    <a:pt x="3663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89626" y="6009894"/>
              <a:ext cx="3743325" cy="478790"/>
            </a:xfrm>
            <a:custGeom>
              <a:avLst/>
              <a:gdLst/>
              <a:ahLst/>
              <a:cxnLst/>
              <a:rect l="l" t="t" r="r" b="b"/>
              <a:pathLst>
                <a:path w="3743325" h="478789">
                  <a:moveTo>
                    <a:pt x="0" y="79755"/>
                  </a:moveTo>
                  <a:lnTo>
                    <a:pt x="6264" y="48713"/>
                  </a:lnTo>
                  <a:lnTo>
                    <a:pt x="23352" y="23361"/>
                  </a:lnTo>
                  <a:lnTo>
                    <a:pt x="48702" y="6268"/>
                  </a:lnTo>
                  <a:lnTo>
                    <a:pt x="79756" y="0"/>
                  </a:lnTo>
                  <a:lnTo>
                    <a:pt x="3663188" y="0"/>
                  </a:lnTo>
                  <a:lnTo>
                    <a:pt x="3694241" y="6268"/>
                  </a:lnTo>
                  <a:lnTo>
                    <a:pt x="3719591" y="23361"/>
                  </a:lnTo>
                  <a:lnTo>
                    <a:pt x="3736679" y="48713"/>
                  </a:lnTo>
                  <a:lnTo>
                    <a:pt x="3742944" y="79755"/>
                  </a:lnTo>
                  <a:lnTo>
                    <a:pt x="3742944" y="398779"/>
                  </a:lnTo>
                  <a:lnTo>
                    <a:pt x="3736679" y="429822"/>
                  </a:lnTo>
                  <a:lnTo>
                    <a:pt x="3719591" y="455174"/>
                  </a:lnTo>
                  <a:lnTo>
                    <a:pt x="3694241" y="472267"/>
                  </a:lnTo>
                  <a:lnTo>
                    <a:pt x="3663188" y="478535"/>
                  </a:lnTo>
                  <a:lnTo>
                    <a:pt x="79756" y="478535"/>
                  </a:lnTo>
                  <a:lnTo>
                    <a:pt x="48702" y="472267"/>
                  </a:lnTo>
                  <a:lnTo>
                    <a:pt x="23352" y="455174"/>
                  </a:lnTo>
                  <a:lnTo>
                    <a:pt x="6264" y="429822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58688" y="6037275"/>
            <a:ext cx="29317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2005" marR="5080" indent="-789940">
              <a:lnSpc>
                <a:spcPct val="100000"/>
              </a:lnSpc>
              <a:spcBef>
                <a:spcPts val="100"/>
              </a:spcBef>
              <a:tabLst>
                <a:tab pos="1507490" algn="l"/>
              </a:tabLst>
            </a:pPr>
            <a:r>
              <a:rPr sz="1300" b="1" spc="-10" dirty="0">
                <a:latin typeface="Trebuchet MS"/>
                <a:cs typeface="Trebuchet MS"/>
              </a:rPr>
              <a:t>P</a:t>
            </a:r>
            <a:r>
              <a:rPr sz="1400" dirty="0">
                <a:latin typeface="Trebuchet MS"/>
                <a:cs typeface="Trebuchet MS"/>
              </a:rPr>
              <a:t>ER</a:t>
            </a:r>
            <a:r>
              <a:rPr sz="1400" spc="5" dirty="0">
                <a:latin typeface="Trebuchet MS"/>
                <a:cs typeface="Trebuchet MS"/>
              </a:rPr>
              <a:t>I</a:t>
            </a:r>
            <a:r>
              <a:rPr sz="1400" dirty="0">
                <a:latin typeface="Trebuchet MS"/>
                <a:cs typeface="Trebuchet MS"/>
              </a:rPr>
              <a:t>ACTIN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2 </a:t>
            </a:r>
            <a:r>
              <a:rPr sz="1400" spc="-5" dirty="0">
                <a:latin typeface="Trebuchet MS"/>
                <a:cs typeface="Trebuchet MS"/>
              </a:rPr>
              <a:t>MG/</a:t>
            </a:r>
            <a:r>
              <a:rPr sz="1400" dirty="0">
                <a:latin typeface="Trebuchet MS"/>
                <a:cs typeface="Trebuchet MS"/>
              </a:rPr>
              <a:t>5 </a:t>
            </a:r>
            <a:r>
              <a:rPr sz="1400" spc="-5" dirty="0">
                <a:latin typeface="Trebuchet MS"/>
                <a:cs typeface="Trebuchet MS"/>
              </a:rPr>
              <a:t>M</a:t>
            </a:r>
            <a:r>
              <a:rPr sz="1400" dirty="0">
                <a:latin typeface="Trebuchet MS"/>
                <a:cs typeface="Trebuchet MS"/>
              </a:rPr>
              <a:t>L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ME</a:t>
            </a:r>
            <a:r>
              <a:rPr sz="1400" spc="5" dirty="0">
                <a:latin typeface="Trebuchet MS"/>
                <a:cs typeface="Trebuchet MS"/>
              </a:rPr>
              <a:t>N</a:t>
            </a:r>
            <a:r>
              <a:rPr sz="1400" spc="-135" dirty="0">
                <a:latin typeface="Trebuchet MS"/>
                <a:cs typeface="Trebuchet MS"/>
              </a:rPr>
              <a:t>T</a:t>
            </a:r>
            <a:r>
              <a:rPr sz="1400" dirty="0">
                <a:latin typeface="Trebuchet MS"/>
                <a:cs typeface="Trebuchet MS"/>
              </a:rPr>
              <a:t>A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C</a:t>
            </a:r>
            <a:r>
              <a:rPr sz="1400" dirty="0">
                <a:latin typeface="Trebuchet MS"/>
                <a:cs typeface="Trebuchet MS"/>
              </a:rPr>
              <a:t>HI</a:t>
            </a:r>
            <a:r>
              <a:rPr sz="1400" spc="-5" dirty="0">
                <a:latin typeface="Trebuchet MS"/>
                <a:cs typeface="Trebuchet MS"/>
              </a:rPr>
              <a:t>CLE  180</a:t>
            </a:r>
            <a:r>
              <a:rPr sz="1400" spc="2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ML	$31.780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23788" y="3334511"/>
            <a:ext cx="2601467" cy="26014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774947" y="6175057"/>
            <a:ext cx="3365500" cy="459105"/>
          </a:xfrm>
          <a:custGeom>
            <a:avLst/>
            <a:gdLst/>
            <a:ahLst/>
            <a:cxnLst/>
            <a:rect l="l" t="t" r="r" b="b"/>
            <a:pathLst>
              <a:path w="3365500" h="459104">
                <a:moveTo>
                  <a:pt x="0" y="76453"/>
                </a:moveTo>
                <a:lnTo>
                  <a:pt x="6007" y="46693"/>
                </a:lnTo>
                <a:lnTo>
                  <a:pt x="22391" y="22391"/>
                </a:lnTo>
                <a:lnTo>
                  <a:pt x="46693" y="6007"/>
                </a:lnTo>
                <a:lnTo>
                  <a:pt x="76453" y="0"/>
                </a:lnTo>
                <a:lnTo>
                  <a:pt x="3288538" y="0"/>
                </a:lnTo>
                <a:lnTo>
                  <a:pt x="3318271" y="6007"/>
                </a:lnTo>
                <a:lnTo>
                  <a:pt x="3342576" y="22391"/>
                </a:lnTo>
                <a:lnTo>
                  <a:pt x="3358975" y="46693"/>
                </a:lnTo>
                <a:lnTo>
                  <a:pt x="3364992" y="76453"/>
                </a:lnTo>
                <a:lnTo>
                  <a:pt x="3364992" y="382269"/>
                </a:lnTo>
                <a:lnTo>
                  <a:pt x="3358975" y="412030"/>
                </a:lnTo>
                <a:lnTo>
                  <a:pt x="3342576" y="436332"/>
                </a:lnTo>
                <a:lnTo>
                  <a:pt x="3318271" y="452716"/>
                </a:lnTo>
                <a:lnTo>
                  <a:pt x="3288538" y="458723"/>
                </a:lnTo>
                <a:lnTo>
                  <a:pt x="76453" y="458723"/>
                </a:lnTo>
                <a:lnTo>
                  <a:pt x="46693" y="452716"/>
                </a:lnTo>
                <a:lnTo>
                  <a:pt x="22391" y="436332"/>
                </a:lnTo>
                <a:lnTo>
                  <a:pt x="6007" y="412030"/>
                </a:lnTo>
                <a:lnTo>
                  <a:pt x="0" y="382269"/>
                </a:lnTo>
                <a:lnTo>
                  <a:pt x="0" y="76453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400800" y="2822043"/>
            <a:ext cx="3131820" cy="464820"/>
            <a:chOff x="5882640" y="3230879"/>
            <a:chExt cx="3131820" cy="464820"/>
          </a:xfrm>
        </p:grpSpPr>
        <p:sp>
          <p:nvSpPr>
            <p:cNvPr id="7" name="object 7"/>
            <p:cNvSpPr/>
            <p:nvPr/>
          </p:nvSpPr>
          <p:spPr>
            <a:xfrm>
              <a:off x="5892546" y="3240785"/>
              <a:ext cx="3112135" cy="445134"/>
            </a:xfrm>
            <a:custGeom>
              <a:avLst/>
              <a:gdLst/>
              <a:ahLst/>
              <a:cxnLst/>
              <a:rect l="l" t="t" r="r" b="b"/>
              <a:pathLst>
                <a:path w="3112134" h="445135">
                  <a:moveTo>
                    <a:pt x="3037839" y="0"/>
                  </a:moveTo>
                  <a:lnTo>
                    <a:pt x="74167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7" y="445007"/>
                  </a:lnTo>
                  <a:lnTo>
                    <a:pt x="3037839" y="445007"/>
                  </a:lnTo>
                  <a:lnTo>
                    <a:pt x="3066734" y="439187"/>
                  </a:lnTo>
                  <a:lnTo>
                    <a:pt x="3090306" y="423306"/>
                  </a:lnTo>
                  <a:lnTo>
                    <a:pt x="3106187" y="399734"/>
                  </a:lnTo>
                  <a:lnTo>
                    <a:pt x="3112007" y="370839"/>
                  </a:lnTo>
                  <a:lnTo>
                    <a:pt x="3112007" y="74167"/>
                  </a:lnTo>
                  <a:lnTo>
                    <a:pt x="3106187" y="45273"/>
                  </a:lnTo>
                  <a:lnTo>
                    <a:pt x="3090306" y="21701"/>
                  </a:lnTo>
                  <a:lnTo>
                    <a:pt x="3066734" y="5820"/>
                  </a:lnTo>
                  <a:lnTo>
                    <a:pt x="3037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92546" y="3240785"/>
              <a:ext cx="3112135" cy="445134"/>
            </a:xfrm>
            <a:custGeom>
              <a:avLst/>
              <a:gdLst/>
              <a:ahLst/>
              <a:cxnLst/>
              <a:rect l="l" t="t" r="r" b="b"/>
              <a:pathLst>
                <a:path w="3112134" h="445135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7" y="0"/>
                  </a:lnTo>
                  <a:lnTo>
                    <a:pt x="3037839" y="0"/>
                  </a:lnTo>
                  <a:lnTo>
                    <a:pt x="3066734" y="5820"/>
                  </a:lnTo>
                  <a:lnTo>
                    <a:pt x="3090306" y="21701"/>
                  </a:lnTo>
                  <a:lnTo>
                    <a:pt x="3106187" y="45273"/>
                  </a:lnTo>
                  <a:lnTo>
                    <a:pt x="3112007" y="74167"/>
                  </a:lnTo>
                  <a:lnTo>
                    <a:pt x="3112007" y="370839"/>
                  </a:lnTo>
                  <a:lnTo>
                    <a:pt x="3106187" y="399734"/>
                  </a:lnTo>
                  <a:lnTo>
                    <a:pt x="3090306" y="423306"/>
                  </a:lnTo>
                  <a:lnTo>
                    <a:pt x="3066734" y="439187"/>
                  </a:lnTo>
                  <a:lnTo>
                    <a:pt x="3037839" y="445007"/>
                  </a:lnTo>
                  <a:lnTo>
                    <a:pt x="74167" y="445007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48689" y="3126485"/>
            <a:ext cx="3112135" cy="445134"/>
          </a:xfrm>
          <a:custGeom>
            <a:avLst/>
            <a:gdLst/>
            <a:ahLst/>
            <a:cxnLst/>
            <a:rect l="l" t="t" r="r" b="b"/>
            <a:pathLst>
              <a:path w="3112135" h="445135">
                <a:moveTo>
                  <a:pt x="0" y="74167"/>
                </a:moveTo>
                <a:lnTo>
                  <a:pt x="5829" y="45273"/>
                </a:lnTo>
                <a:lnTo>
                  <a:pt x="21724" y="21701"/>
                </a:lnTo>
                <a:lnTo>
                  <a:pt x="45300" y="5820"/>
                </a:lnTo>
                <a:lnTo>
                  <a:pt x="74168" y="0"/>
                </a:lnTo>
                <a:lnTo>
                  <a:pt x="3037840" y="0"/>
                </a:lnTo>
                <a:lnTo>
                  <a:pt x="3066734" y="5820"/>
                </a:lnTo>
                <a:lnTo>
                  <a:pt x="3090306" y="21701"/>
                </a:lnTo>
                <a:lnTo>
                  <a:pt x="3106187" y="45273"/>
                </a:lnTo>
                <a:lnTo>
                  <a:pt x="3112008" y="74167"/>
                </a:lnTo>
                <a:lnTo>
                  <a:pt x="3112008" y="370839"/>
                </a:lnTo>
                <a:lnTo>
                  <a:pt x="3106187" y="399734"/>
                </a:lnTo>
                <a:lnTo>
                  <a:pt x="3090306" y="423306"/>
                </a:lnTo>
                <a:lnTo>
                  <a:pt x="3066734" y="439187"/>
                </a:lnTo>
                <a:lnTo>
                  <a:pt x="3037840" y="445008"/>
                </a:lnTo>
                <a:lnTo>
                  <a:pt x="74168" y="445008"/>
                </a:lnTo>
                <a:lnTo>
                  <a:pt x="45300" y="439187"/>
                </a:lnTo>
                <a:lnTo>
                  <a:pt x="21724" y="423306"/>
                </a:lnTo>
                <a:lnTo>
                  <a:pt x="5829" y="399734"/>
                </a:lnTo>
                <a:lnTo>
                  <a:pt x="0" y="370839"/>
                </a:lnTo>
                <a:lnTo>
                  <a:pt x="0" y="7416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9599" y="3172409"/>
            <a:ext cx="29870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rebuchet MS"/>
                <a:cs typeface="Trebuchet MS"/>
              </a:rPr>
              <a:t>ANEMIKIDS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SOLUCION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120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ML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lang="es-CO" sz="1400" spc="-5" dirty="0">
                <a:latin typeface="Trebuchet MS"/>
                <a:cs typeface="Trebuchet MS"/>
              </a:rPr>
              <a:t>$24</a:t>
            </a:r>
            <a:r>
              <a:rPr sz="1400" spc="-5" dirty="0">
                <a:latin typeface="Trebuchet MS"/>
                <a:cs typeface="Trebuchet MS"/>
              </a:rPr>
              <a:t>.800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60895" y="2841432"/>
            <a:ext cx="26117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rebuchet MS"/>
                <a:cs typeface="Trebuchet MS"/>
              </a:rPr>
              <a:t>ANEMIKIDS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GOTAS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30 ML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$19.800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99115" y="6175057"/>
            <a:ext cx="271716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Trebuchet MS"/>
                <a:cs typeface="Trebuchet MS"/>
              </a:rPr>
              <a:t>ANEMIDOX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(100+1+330)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 X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CAP</a:t>
            </a:r>
            <a:endParaRPr sz="13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</a:t>
            </a:r>
            <a:r>
              <a:rPr lang="es-CO" sz="1300" spc="-5" dirty="0">
                <a:latin typeface="Trebuchet MS"/>
                <a:cs typeface="Trebuchet MS"/>
              </a:rPr>
              <a:t>89</a:t>
            </a:r>
            <a:r>
              <a:rPr sz="1300" spc="-5" dirty="0">
                <a:latin typeface="Trebuchet MS"/>
                <a:cs typeface="Trebuchet MS"/>
              </a:rPr>
              <a:t>.750</a:t>
            </a:r>
            <a:endParaRPr sz="1300" dirty="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5211" y="348995"/>
            <a:ext cx="2657856" cy="279196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 rotWithShape="1">
          <a:blip r:embed="rId5" cstate="print"/>
          <a:srcRect b="5084"/>
          <a:stretch/>
        </p:blipFill>
        <p:spPr>
          <a:xfrm>
            <a:off x="6401181" y="33081"/>
            <a:ext cx="2819400" cy="267463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63870" y="3401318"/>
            <a:ext cx="2252409" cy="2691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56503" y="6134100"/>
            <a:ext cx="3400425" cy="524510"/>
            <a:chOff x="5556503" y="6134100"/>
            <a:chExt cx="3400425" cy="524510"/>
          </a:xfrm>
        </p:grpSpPr>
        <p:sp>
          <p:nvSpPr>
            <p:cNvPr id="3" name="object 3"/>
            <p:cNvSpPr/>
            <p:nvPr/>
          </p:nvSpPr>
          <p:spPr>
            <a:xfrm>
              <a:off x="5566409" y="6144005"/>
              <a:ext cx="3380740" cy="504825"/>
            </a:xfrm>
            <a:custGeom>
              <a:avLst/>
              <a:gdLst/>
              <a:ahLst/>
              <a:cxnLst/>
              <a:rect l="l" t="t" r="r" b="b"/>
              <a:pathLst>
                <a:path w="3380740" h="504825">
                  <a:moveTo>
                    <a:pt x="3296158" y="0"/>
                  </a:moveTo>
                  <a:lnTo>
                    <a:pt x="84074" y="0"/>
                  </a:lnTo>
                  <a:lnTo>
                    <a:pt x="51327" y="6607"/>
                  </a:lnTo>
                  <a:lnTo>
                    <a:pt x="24606" y="24625"/>
                  </a:lnTo>
                  <a:lnTo>
                    <a:pt x="6600" y="51349"/>
                  </a:lnTo>
                  <a:lnTo>
                    <a:pt x="0" y="84074"/>
                  </a:lnTo>
                  <a:lnTo>
                    <a:pt x="0" y="420370"/>
                  </a:lnTo>
                  <a:lnTo>
                    <a:pt x="6600" y="453094"/>
                  </a:lnTo>
                  <a:lnTo>
                    <a:pt x="24606" y="479818"/>
                  </a:lnTo>
                  <a:lnTo>
                    <a:pt x="51327" y="497836"/>
                  </a:lnTo>
                  <a:lnTo>
                    <a:pt x="84074" y="504444"/>
                  </a:lnTo>
                  <a:lnTo>
                    <a:pt x="3296158" y="504444"/>
                  </a:lnTo>
                  <a:lnTo>
                    <a:pt x="3328904" y="497836"/>
                  </a:lnTo>
                  <a:lnTo>
                    <a:pt x="3355625" y="479818"/>
                  </a:lnTo>
                  <a:lnTo>
                    <a:pt x="3373631" y="453094"/>
                  </a:lnTo>
                  <a:lnTo>
                    <a:pt x="3380232" y="420370"/>
                  </a:lnTo>
                  <a:lnTo>
                    <a:pt x="3380232" y="84074"/>
                  </a:lnTo>
                  <a:lnTo>
                    <a:pt x="3373631" y="51349"/>
                  </a:lnTo>
                  <a:lnTo>
                    <a:pt x="3355625" y="24625"/>
                  </a:lnTo>
                  <a:lnTo>
                    <a:pt x="3328904" y="6607"/>
                  </a:lnTo>
                  <a:lnTo>
                    <a:pt x="32961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66409" y="6144005"/>
              <a:ext cx="3380740" cy="504825"/>
            </a:xfrm>
            <a:custGeom>
              <a:avLst/>
              <a:gdLst/>
              <a:ahLst/>
              <a:cxnLst/>
              <a:rect l="l" t="t" r="r" b="b"/>
              <a:pathLst>
                <a:path w="3380740" h="504825">
                  <a:moveTo>
                    <a:pt x="0" y="84074"/>
                  </a:moveTo>
                  <a:lnTo>
                    <a:pt x="6600" y="51349"/>
                  </a:lnTo>
                  <a:lnTo>
                    <a:pt x="24606" y="24625"/>
                  </a:lnTo>
                  <a:lnTo>
                    <a:pt x="51327" y="6607"/>
                  </a:lnTo>
                  <a:lnTo>
                    <a:pt x="84074" y="0"/>
                  </a:lnTo>
                  <a:lnTo>
                    <a:pt x="3296158" y="0"/>
                  </a:lnTo>
                  <a:lnTo>
                    <a:pt x="3328904" y="6607"/>
                  </a:lnTo>
                  <a:lnTo>
                    <a:pt x="3355625" y="24625"/>
                  </a:lnTo>
                  <a:lnTo>
                    <a:pt x="3373631" y="51349"/>
                  </a:lnTo>
                  <a:lnTo>
                    <a:pt x="3380232" y="84074"/>
                  </a:lnTo>
                  <a:lnTo>
                    <a:pt x="3380232" y="420370"/>
                  </a:lnTo>
                  <a:lnTo>
                    <a:pt x="3373631" y="453094"/>
                  </a:lnTo>
                  <a:lnTo>
                    <a:pt x="3355625" y="479818"/>
                  </a:lnTo>
                  <a:lnTo>
                    <a:pt x="3328904" y="497836"/>
                  </a:lnTo>
                  <a:lnTo>
                    <a:pt x="3296158" y="504444"/>
                  </a:lnTo>
                  <a:lnTo>
                    <a:pt x="84074" y="504444"/>
                  </a:lnTo>
                  <a:lnTo>
                    <a:pt x="51327" y="497836"/>
                  </a:lnTo>
                  <a:lnTo>
                    <a:pt x="24606" y="479818"/>
                  </a:lnTo>
                  <a:lnTo>
                    <a:pt x="6600" y="453094"/>
                  </a:lnTo>
                  <a:lnTo>
                    <a:pt x="0" y="420370"/>
                  </a:lnTo>
                  <a:lnTo>
                    <a:pt x="0" y="8407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62405" y="6200394"/>
            <a:ext cx="3365500" cy="459105"/>
          </a:xfrm>
          <a:custGeom>
            <a:avLst/>
            <a:gdLst/>
            <a:ahLst/>
            <a:cxnLst/>
            <a:rect l="l" t="t" r="r" b="b"/>
            <a:pathLst>
              <a:path w="3365500" h="459104">
                <a:moveTo>
                  <a:pt x="0" y="76453"/>
                </a:moveTo>
                <a:lnTo>
                  <a:pt x="6007" y="46693"/>
                </a:lnTo>
                <a:lnTo>
                  <a:pt x="22391" y="22391"/>
                </a:lnTo>
                <a:lnTo>
                  <a:pt x="46693" y="6007"/>
                </a:lnTo>
                <a:lnTo>
                  <a:pt x="76453" y="0"/>
                </a:lnTo>
                <a:lnTo>
                  <a:pt x="3288538" y="0"/>
                </a:lnTo>
                <a:lnTo>
                  <a:pt x="3318271" y="6007"/>
                </a:lnTo>
                <a:lnTo>
                  <a:pt x="3342576" y="22391"/>
                </a:lnTo>
                <a:lnTo>
                  <a:pt x="3358975" y="46693"/>
                </a:lnTo>
                <a:lnTo>
                  <a:pt x="3364992" y="76453"/>
                </a:lnTo>
                <a:lnTo>
                  <a:pt x="3364992" y="382269"/>
                </a:lnTo>
                <a:lnTo>
                  <a:pt x="3358975" y="412030"/>
                </a:lnTo>
                <a:lnTo>
                  <a:pt x="3342576" y="436332"/>
                </a:lnTo>
                <a:lnTo>
                  <a:pt x="3318271" y="452716"/>
                </a:lnTo>
                <a:lnTo>
                  <a:pt x="3288538" y="458723"/>
                </a:lnTo>
                <a:lnTo>
                  <a:pt x="76453" y="458723"/>
                </a:lnTo>
                <a:lnTo>
                  <a:pt x="46693" y="452716"/>
                </a:lnTo>
                <a:lnTo>
                  <a:pt x="22391" y="436332"/>
                </a:lnTo>
                <a:lnTo>
                  <a:pt x="6007" y="412030"/>
                </a:lnTo>
                <a:lnTo>
                  <a:pt x="0" y="382269"/>
                </a:lnTo>
                <a:lnTo>
                  <a:pt x="0" y="76453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972555" y="2875788"/>
            <a:ext cx="3133725" cy="464820"/>
            <a:chOff x="5972555" y="2875788"/>
            <a:chExt cx="3133725" cy="464820"/>
          </a:xfrm>
        </p:grpSpPr>
        <p:sp>
          <p:nvSpPr>
            <p:cNvPr id="7" name="object 7"/>
            <p:cNvSpPr/>
            <p:nvPr/>
          </p:nvSpPr>
          <p:spPr>
            <a:xfrm>
              <a:off x="5982461" y="2885694"/>
              <a:ext cx="3114040" cy="445134"/>
            </a:xfrm>
            <a:custGeom>
              <a:avLst/>
              <a:gdLst/>
              <a:ahLst/>
              <a:cxnLst/>
              <a:rect l="l" t="t" r="r" b="b"/>
              <a:pathLst>
                <a:path w="3114040" h="445135">
                  <a:moveTo>
                    <a:pt x="3039364" y="0"/>
                  </a:moveTo>
                  <a:lnTo>
                    <a:pt x="74167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7" y="445007"/>
                  </a:lnTo>
                  <a:lnTo>
                    <a:pt x="3039364" y="445007"/>
                  </a:lnTo>
                  <a:lnTo>
                    <a:pt x="3068258" y="439187"/>
                  </a:lnTo>
                  <a:lnTo>
                    <a:pt x="3091830" y="423306"/>
                  </a:lnTo>
                  <a:lnTo>
                    <a:pt x="3107711" y="399734"/>
                  </a:lnTo>
                  <a:lnTo>
                    <a:pt x="3113532" y="370839"/>
                  </a:lnTo>
                  <a:lnTo>
                    <a:pt x="3113532" y="74167"/>
                  </a:lnTo>
                  <a:lnTo>
                    <a:pt x="3107711" y="45273"/>
                  </a:lnTo>
                  <a:lnTo>
                    <a:pt x="3091830" y="21701"/>
                  </a:lnTo>
                  <a:lnTo>
                    <a:pt x="3068258" y="5820"/>
                  </a:lnTo>
                  <a:lnTo>
                    <a:pt x="3039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82461" y="2885694"/>
              <a:ext cx="3114040" cy="445134"/>
            </a:xfrm>
            <a:custGeom>
              <a:avLst/>
              <a:gdLst/>
              <a:ahLst/>
              <a:cxnLst/>
              <a:rect l="l" t="t" r="r" b="b"/>
              <a:pathLst>
                <a:path w="3114040" h="445135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7" y="0"/>
                  </a:lnTo>
                  <a:lnTo>
                    <a:pt x="3039364" y="0"/>
                  </a:lnTo>
                  <a:lnTo>
                    <a:pt x="3068258" y="5820"/>
                  </a:lnTo>
                  <a:lnTo>
                    <a:pt x="3091830" y="21701"/>
                  </a:lnTo>
                  <a:lnTo>
                    <a:pt x="3107711" y="45273"/>
                  </a:lnTo>
                  <a:lnTo>
                    <a:pt x="3113532" y="74167"/>
                  </a:lnTo>
                  <a:lnTo>
                    <a:pt x="3113532" y="370839"/>
                  </a:lnTo>
                  <a:lnTo>
                    <a:pt x="3107711" y="399734"/>
                  </a:lnTo>
                  <a:lnTo>
                    <a:pt x="3091830" y="423306"/>
                  </a:lnTo>
                  <a:lnTo>
                    <a:pt x="3068258" y="439187"/>
                  </a:lnTo>
                  <a:lnTo>
                    <a:pt x="3039364" y="445007"/>
                  </a:lnTo>
                  <a:lnTo>
                    <a:pt x="74167" y="445007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477517" y="2850642"/>
            <a:ext cx="3493135" cy="445134"/>
          </a:xfrm>
          <a:custGeom>
            <a:avLst/>
            <a:gdLst/>
            <a:ahLst/>
            <a:cxnLst/>
            <a:rect l="l" t="t" r="r" b="b"/>
            <a:pathLst>
              <a:path w="3493135" h="445135">
                <a:moveTo>
                  <a:pt x="0" y="74168"/>
                </a:moveTo>
                <a:lnTo>
                  <a:pt x="5820" y="45273"/>
                </a:lnTo>
                <a:lnTo>
                  <a:pt x="21701" y="21701"/>
                </a:lnTo>
                <a:lnTo>
                  <a:pt x="45273" y="5820"/>
                </a:lnTo>
                <a:lnTo>
                  <a:pt x="74168" y="0"/>
                </a:lnTo>
                <a:lnTo>
                  <a:pt x="3418840" y="0"/>
                </a:lnTo>
                <a:lnTo>
                  <a:pt x="3447734" y="5820"/>
                </a:lnTo>
                <a:lnTo>
                  <a:pt x="3471306" y="21701"/>
                </a:lnTo>
                <a:lnTo>
                  <a:pt x="3487187" y="45273"/>
                </a:lnTo>
                <a:lnTo>
                  <a:pt x="3493007" y="74168"/>
                </a:lnTo>
                <a:lnTo>
                  <a:pt x="3493007" y="370840"/>
                </a:lnTo>
                <a:lnTo>
                  <a:pt x="3487187" y="399734"/>
                </a:lnTo>
                <a:lnTo>
                  <a:pt x="3471306" y="423306"/>
                </a:lnTo>
                <a:lnTo>
                  <a:pt x="3447734" y="439187"/>
                </a:lnTo>
                <a:lnTo>
                  <a:pt x="3418840" y="445008"/>
                </a:lnTo>
                <a:lnTo>
                  <a:pt x="74168" y="445008"/>
                </a:lnTo>
                <a:lnTo>
                  <a:pt x="45273" y="439187"/>
                </a:lnTo>
                <a:lnTo>
                  <a:pt x="21701" y="423306"/>
                </a:lnTo>
                <a:lnTo>
                  <a:pt x="5820" y="399734"/>
                </a:lnTo>
                <a:lnTo>
                  <a:pt x="0" y="370840"/>
                </a:lnTo>
                <a:lnTo>
                  <a:pt x="0" y="7416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85035" y="2900933"/>
            <a:ext cx="30734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6135" marR="5080" indent="-814069">
              <a:lnSpc>
                <a:spcPct val="100000"/>
              </a:lnSpc>
              <a:spcBef>
                <a:spcPts val="95"/>
              </a:spcBef>
              <a:tabLst>
                <a:tab pos="1666875" algn="l"/>
              </a:tabLst>
            </a:pPr>
            <a:r>
              <a:rPr sz="1300" b="1" spc="-5" dirty="0">
                <a:latin typeface="Trebuchet MS"/>
                <a:cs typeface="Trebuchet MS"/>
              </a:rPr>
              <a:t>EUTIROX</a:t>
            </a:r>
            <a:r>
              <a:rPr sz="1300" b="1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(LEVOTIROXINA</a:t>
            </a:r>
            <a:r>
              <a:rPr sz="1300" spc="-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50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MG)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*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50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MERCK	$17.840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72580" y="2861563"/>
            <a:ext cx="284353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635" marR="5080" indent="-24257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EUTIROX</a:t>
            </a:r>
            <a:r>
              <a:rPr sz="1300" b="1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(LEVOTIROXINA)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100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MCG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50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MERCK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$19.432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2316" y="6205220"/>
            <a:ext cx="27584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0690" marR="5080" indent="-428625">
              <a:lnSpc>
                <a:spcPct val="100000"/>
              </a:lnSpc>
              <a:spcBef>
                <a:spcPts val="95"/>
              </a:spcBef>
              <a:tabLst>
                <a:tab pos="1550670" algn="l"/>
              </a:tabLst>
            </a:pPr>
            <a:r>
              <a:rPr sz="1300" b="1" spc="-5" dirty="0">
                <a:latin typeface="Trebuchet MS"/>
                <a:cs typeface="Trebuchet MS"/>
              </a:rPr>
              <a:t>EUTIROX</a:t>
            </a:r>
            <a:r>
              <a:rPr sz="1300" b="1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(LEVOTIROXINA</a:t>
            </a:r>
            <a:r>
              <a:rPr sz="1300" spc="-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75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MG)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*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50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MERCK	$21.364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886" y="4031044"/>
            <a:ext cx="3121640" cy="176564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50876" y="0"/>
            <a:ext cx="4044315" cy="2787015"/>
            <a:chOff x="150876" y="0"/>
            <a:chExt cx="4044315" cy="278701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1890" y="620986"/>
              <a:ext cx="2952942" cy="21656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87808" y="867948"/>
            <a:ext cx="3145808" cy="177923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17540" y="6205220"/>
            <a:ext cx="28422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5080" indent="-431800">
              <a:lnSpc>
                <a:spcPct val="100000"/>
              </a:lnSpc>
              <a:spcBef>
                <a:spcPts val="95"/>
              </a:spcBef>
              <a:tabLst>
                <a:tab pos="1815464" algn="l"/>
              </a:tabLst>
            </a:pPr>
            <a:r>
              <a:rPr sz="1300" b="1" spc="-5" dirty="0">
                <a:latin typeface="Trebuchet MS"/>
                <a:cs typeface="Trebuchet MS"/>
              </a:rPr>
              <a:t>EUTIROX </a:t>
            </a:r>
            <a:r>
              <a:rPr sz="1300" spc="-5" dirty="0">
                <a:latin typeface="Trebuchet MS"/>
                <a:cs typeface="Trebuchet MS"/>
              </a:rPr>
              <a:t>(LEVOTIROXINA) 125 MCG 50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r>
              <a:rPr sz="1300" spc="-5" dirty="0">
                <a:latin typeface="Trebuchet MS"/>
                <a:cs typeface="Trebuchet MS"/>
              </a:rPr>
              <a:t> MERCK	$31.964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66155" y="3818394"/>
            <a:ext cx="3529075" cy="22238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09231" y="6161532"/>
            <a:ext cx="3531235" cy="520065"/>
            <a:chOff x="6809231" y="6161532"/>
            <a:chExt cx="3531235" cy="520065"/>
          </a:xfrm>
        </p:grpSpPr>
        <p:sp>
          <p:nvSpPr>
            <p:cNvPr id="3" name="object 3"/>
            <p:cNvSpPr/>
            <p:nvPr/>
          </p:nvSpPr>
          <p:spPr>
            <a:xfrm>
              <a:off x="6819137" y="6171438"/>
              <a:ext cx="3511550" cy="500380"/>
            </a:xfrm>
            <a:custGeom>
              <a:avLst/>
              <a:gdLst/>
              <a:ahLst/>
              <a:cxnLst/>
              <a:rect l="l" t="t" r="r" b="b"/>
              <a:pathLst>
                <a:path w="3511550" h="500379">
                  <a:moveTo>
                    <a:pt x="3427983" y="0"/>
                  </a:moveTo>
                  <a:lnTo>
                    <a:pt x="83311" y="0"/>
                  </a:lnTo>
                  <a:lnTo>
                    <a:pt x="50899" y="6547"/>
                  </a:lnTo>
                  <a:lnTo>
                    <a:pt x="24415" y="24401"/>
                  </a:lnTo>
                  <a:lnTo>
                    <a:pt x="6552" y="50883"/>
                  </a:lnTo>
                  <a:lnTo>
                    <a:pt x="0" y="83312"/>
                  </a:lnTo>
                  <a:lnTo>
                    <a:pt x="0" y="416559"/>
                  </a:lnTo>
                  <a:lnTo>
                    <a:pt x="6552" y="448988"/>
                  </a:lnTo>
                  <a:lnTo>
                    <a:pt x="24415" y="475470"/>
                  </a:lnTo>
                  <a:lnTo>
                    <a:pt x="50899" y="493324"/>
                  </a:lnTo>
                  <a:lnTo>
                    <a:pt x="83311" y="499872"/>
                  </a:lnTo>
                  <a:lnTo>
                    <a:pt x="3427983" y="499872"/>
                  </a:lnTo>
                  <a:lnTo>
                    <a:pt x="3460396" y="493324"/>
                  </a:lnTo>
                  <a:lnTo>
                    <a:pt x="3486880" y="475470"/>
                  </a:lnTo>
                  <a:lnTo>
                    <a:pt x="3504743" y="448988"/>
                  </a:lnTo>
                  <a:lnTo>
                    <a:pt x="3511295" y="416559"/>
                  </a:lnTo>
                  <a:lnTo>
                    <a:pt x="3511295" y="83312"/>
                  </a:lnTo>
                  <a:lnTo>
                    <a:pt x="3504743" y="50883"/>
                  </a:lnTo>
                  <a:lnTo>
                    <a:pt x="3486880" y="24401"/>
                  </a:lnTo>
                  <a:lnTo>
                    <a:pt x="3460396" y="6547"/>
                  </a:lnTo>
                  <a:lnTo>
                    <a:pt x="3427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19137" y="6171438"/>
              <a:ext cx="3511550" cy="500380"/>
            </a:xfrm>
            <a:custGeom>
              <a:avLst/>
              <a:gdLst/>
              <a:ahLst/>
              <a:cxnLst/>
              <a:rect l="l" t="t" r="r" b="b"/>
              <a:pathLst>
                <a:path w="3511550" h="500379">
                  <a:moveTo>
                    <a:pt x="0" y="83312"/>
                  </a:moveTo>
                  <a:lnTo>
                    <a:pt x="6552" y="50883"/>
                  </a:lnTo>
                  <a:lnTo>
                    <a:pt x="24415" y="24401"/>
                  </a:lnTo>
                  <a:lnTo>
                    <a:pt x="50899" y="6547"/>
                  </a:lnTo>
                  <a:lnTo>
                    <a:pt x="83311" y="0"/>
                  </a:lnTo>
                  <a:lnTo>
                    <a:pt x="3427983" y="0"/>
                  </a:lnTo>
                  <a:lnTo>
                    <a:pt x="3460396" y="6547"/>
                  </a:lnTo>
                  <a:lnTo>
                    <a:pt x="3486880" y="24401"/>
                  </a:lnTo>
                  <a:lnTo>
                    <a:pt x="3504743" y="50883"/>
                  </a:lnTo>
                  <a:lnTo>
                    <a:pt x="3511295" y="83312"/>
                  </a:lnTo>
                  <a:lnTo>
                    <a:pt x="3511295" y="416559"/>
                  </a:lnTo>
                  <a:lnTo>
                    <a:pt x="3504743" y="448988"/>
                  </a:lnTo>
                  <a:lnTo>
                    <a:pt x="3486880" y="475470"/>
                  </a:lnTo>
                  <a:lnTo>
                    <a:pt x="3460396" y="493324"/>
                  </a:lnTo>
                  <a:lnTo>
                    <a:pt x="3427983" y="499872"/>
                  </a:lnTo>
                  <a:lnTo>
                    <a:pt x="83311" y="499872"/>
                  </a:lnTo>
                  <a:lnTo>
                    <a:pt x="50899" y="493324"/>
                  </a:lnTo>
                  <a:lnTo>
                    <a:pt x="24415" y="475470"/>
                  </a:lnTo>
                  <a:lnTo>
                    <a:pt x="6552" y="448988"/>
                  </a:lnTo>
                  <a:lnTo>
                    <a:pt x="0" y="416559"/>
                  </a:lnTo>
                  <a:lnTo>
                    <a:pt x="0" y="8331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41653" y="6235446"/>
            <a:ext cx="3771900" cy="498475"/>
          </a:xfrm>
          <a:custGeom>
            <a:avLst/>
            <a:gdLst/>
            <a:ahLst/>
            <a:cxnLst/>
            <a:rect l="l" t="t" r="r" b="b"/>
            <a:pathLst>
              <a:path w="3771900" h="498475">
                <a:moveTo>
                  <a:pt x="0" y="83057"/>
                </a:moveTo>
                <a:lnTo>
                  <a:pt x="6527" y="50727"/>
                </a:lnTo>
                <a:lnTo>
                  <a:pt x="24326" y="24326"/>
                </a:lnTo>
                <a:lnTo>
                  <a:pt x="50727" y="6527"/>
                </a:lnTo>
                <a:lnTo>
                  <a:pt x="83058" y="0"/>
                </a:lnTo>
                <a:lnTo>
                  <a:pt x="3688842" y="0"/>
                </a:lnTo>
                <a:lnTo>
                  <a:pt x="3721161" y="6527"/>
                </a:lnTo>
                <a:lnTo>
                  <a:pt x="3747563" y="24326"/>
                </a:lnTo>
                <a:lnTo>
                  <a:pt x="3765369" y="50727"/>
                </a:lnTo>
                <a:lnTo>
                  <a:pt x="3771900" y="83057"/>
                </a:lnTo>
                <a:lnTo>
                  <a:pt x="3771900" y="415289"/>
                </a:lnTo>
                <a:lnTo>
                  <a:pt x="3765369" y="447620"/>
                </a:lnTo>
                <a:lnTo>
                  <a:pt x="3747563" y="474021"/>
                </a:lnTo>
                <a:lnTo>
                  <a:pt x="3721161" y="491820"/>
                </a:lnTo>
                <a:lnTo>
                  <a:pt x="3688842" y="498347"/>
                </a:lnTo>
                <a:lnTo>
                  <a:pt x="83058" y="498347"/>
                </a:lnTo>
                <a:lnTo>
                  <a:pt x="50727" y="491820"/>
                </a:lnTo>
                <a:lnTo>
                  <a:pt x="24326" y="474021"/>
                </a:lnTo>
                <a:lnTo>
                  <a:pt x="6527" y="447620"/>
                </a:lnTo>
                <a:lnTo>
                  <a:pt x="0" y="415289"/>
                </a:lnTo>
                <a:lnTo>
                  <a:pt x="0" y="8305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955097" y="2844620"/>
            <a:ext cx="3604260" cy="498475"/>
            <a:chOff x="6380988" y="2903220"/>
            <a:chExt cx="3604260" cy="498475"/>
          </a:xfrm>
        </p:grpSpPr>
        <p:sp>
          <p:nvSpPr>
            <p:cNvPr id="7" name="object 7"/>
            <p:cNvSpPr/>
            <p:nvPr/>
          </p:nvSpPr>
          <p:spPr>
            <a:xfrm>
              <a:off x="6390894" y="2913126"/>
              <a:ext cx="3584575" cy="478790"/>
            </a:xfrm>
            <a:custGeom>
              <a:avLst/>
              <a:gdLst/>
              <a:ahLst/>
              <a:cxnLst/>
              <a:rect l="l" t="t" r="r" b="b"/>
              <a:pathLst>
                <a:path w="3584575" h="478789">
                  <a:moveTo>
                    <a:pt x="3504691" y="0"/>
                  </a:moveTo>
                  <a:lnTo>
                    <a:pt x="79755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6"/>
                  </a:lnTo>
                  <a:lnTo>
                    <a:pt x="0" y="398779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5" y="478536"/>
                  </a:lnTo>
                  <a:lnTo>
                    <a:pt x="3504691" y="478536"/>
                  </a:lnTo>
                  <a:lnTo>
                    <a:pt x="3535745" y="472271"/>
                  </a:lnTo>
                  <a:lnTo>
                    <a:pt x="3561095" y="455183"/>
                  </a:lnTo>
                  <a:lnTo>
                    <a:pt x="3578183" y="429833"/>
                  </a:lnTo>
                  <a:lnTo>
                    <a:pt x="3584448" y="398779"/>
                  </a:lnTo>
                  <a:lnTo>
                    <a:pt x="3584448" y="79756"/>
                  </a:lnTo>
                  <a:lnTo>
                    <a:pt x="3578183" y="48702"/>
                  </a:lnTo>
                  <a:lnTo>
                    <a:pt x="3561095" y="23352"/>
                  </a:lnTo>
                  <a:lnTo>
                    <a:pt x="3535745" y="6264"/>
                  </a:lnTo>
                  <a:lnTo>
                    <a:pt x="3504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90894" y="2913126"/>
              <a:ext cx="3584575" cy="478790"/>
            </a:xfrm>
            <a:custGeom>
              <a:avLst/>
              <a:gdLst/>
              <a:ahLst/>
              <a:cxnLst/>
              <a:rect l="l" t="t" r="r" b="b"/>
              <a:pathLst>
                <a:path w="3584575" h="478789">
                  <a:moveTo>
                    <a:pt x="0" y="79756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5" y="0"/>
                  </a:lnTo>
                  <a:lnTo>
                    <a:pt x="3504691" y="0"/>
                  </a:lnTo>
                  <a:lnTo>
                    <a:pt x="3535745" y="6264"/>
                  </a:lnTo>
                  <a:lnTo>
                    <a:pt x="3561095" y="23352"/>
                  </a:lnTo>
                  <a:lnTo>
                    <a:pt x="3578183" y="48702"/>
                  </a:lnTo>
                  <a:lnTo>
                    <a:pt x="3584448" y="79756"/>
                  </a:lnTo>
                  <a:lnTo>
                    <a:pt x="3584448" y="398779"/>
                  </a:lnTo>
                  <a:lnTo>
                    <a:pt x="3578183" y="429833"/>
                  </a:lnTo>
                  <a:lnTo>
                    <a:pt x="3561095" y="455183"/>
                  </a:lnTo>
                  <a:lnTo>
                    <a:pt x="3535745" y="472271"/>
                  </a:lnTo>
                  <a:lnTo>
                    <a:pt x="3504691" y="478536"/>
                  </a:lnTo>
                  <a:lnTo>
                    <a:pt x="79755" y="478536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79"/>
                  </a:lnTo>
                  <a:lnTo>
                    <a:pt x="0" y="7975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85602" y="2918203"/>
            <a:ext cx="31432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2960" marR="5080" indent="-810895">
              <a:lnSpc>
                <a:spcPct val="100000"/>
              </a:lnSpc>
              <a:spcBef>
                <a:spcPts val="95"/>
              </a:spcBef>
              <a:tabLst>
                <a:tab pos="1737360" algn="l"/>
              </a:tabLst>
            </a:pPr>
            <a:r>
              <a:rPr sz="1300" b="1" spc="-10" dirty="0">
                <a:latin typeface="Trebuchet MS"/>
                <a:cs typeface="Trebuchet MS"/>
              </a:rPr>
              <a:t>PROLANZ </a:t>
            </a:r>
            <a:r>
              <a:rPr sz="1300" spc="-35" dirty="0">
                <a:latin typeface="Trebuchet MS"/>
                <a:cs typeface="Trebuchet MS"/>
              </a:rPr>
              <a:t>FAST </a:t>
            </a:r>
            <a:r>
              <a:rPr sz="1300" spc="-5" dirty="0">
                <a:latin typeface="Trebuchet MS"/>
                <a:cs typeface="Trebuchet MS"/>
              </a:rPr>
              <a:t>(OLANZAPINA5 MG) * 7 </a:t>
            </a:r>
            <a:r>
              <a:rPr sz="1300" spc="-50" dirty="0">
                <a:latin typeface="Trebuchet MS"/>
                <a:cs typeface="Trebuchet MS"/>
              </a:rPr>
              <a:t>TAB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PROCAPS	$26.849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1125" y="6291783"/>
            <a:ext cx="313817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1380" marR="5080" indent="-868680">
              <a:lnSpc>
                <a:spcPct val="100000"/>
              </a:lnSpc>
              <a:spcBef>
                <a:spcPts val="95"/>
              </a:spcBef>
            </a:pPr>
            <a:r>
              <a:rPr sz="1300" b="1" spc="-15" dirty="0">
                <a:latin typeface="Trebuchet MS"/>
                <a:cs typeface="Trebuchet MS"/>
              </a:rPr>
              <a:t>M</a:t>
            </a:r>
            <a:r>
              <a:rPr sz="1300" b="1" spc="-10" dirty="0">
                <a:latin typeface="Trebuchet MS"/>
                <a:cs typeface="Trebuchet MS"/>
              </a:rPr>
              <a:t>A</a:t>
            </a:r>
            <a:r>
              <a:rPr sz="1300" b="1" spc="-5" dirty="0">
                <a:latin typeface="Trebuchet MS"/>
                <a:cs typeface="Trebuchet MS"/>
              </a:rPr>
              <a:t>CRO</a:t>
            </a:r>
            <a:r>
              <a:rPr sz="1300" b="1" spc="-10" dirty="0">
                <a:latin typeface="Trebuchet MS"/>
                <a:cs typeface="Trebuchet MS"/>
              </a:rPr>
              <a:t>MYCI</a:t>
            </a:r>
            <a:r>
              <a:rPr sz="1300" b="1" spc="-5" dirty="0">
                <a:latin typeface="Trebuchet MS"/>
                <a:cs typeface="Trebuchet MS"/>
              </a:rPr>
              <a:t>N</a:t>
            </a:r>
            <a:r>
              <a:rPr sz="1300" b="1" spc="4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CLAR</a:t>
            </a:r>
            <a:r>
              <a:rPr sz="1300" spc="-10" dirty="0">
                <a:latin typeface="Trebuchet MS"/>
                <a:cs typeface="Trebuchet MS"/>
              </a:rPr>
              <a:t>IT</a:t>
            </a:r>
            <a:r>
              <a:rPr sz="1300" spc="-5" dirty="0">
                <a:latin typeface="Trebuchet MS"/>
                <a:cs typeface="Trebuchet MS"/>
              </a:rPr>
              <a:t>RO</a:t>
            </a:r>
            <a:r>
              <a:rPr sz="1300" dirty="0">
                <a:latin typeface="Trebuchet MS"/>
                <a:cs typeface="Trebuchet MS"/>
              </a:rPr>
              <a:t>M</a:t>
            </a:r>
            <a:r>
              <a:rPr sz="1300" spc="-10" dirty="0">
                <a:latin typeface="Trebuchet MS"/>
                <a:cs typeface="Trebuchet MS"/>
              </a:rPr>
              <a:t>I</a:t>
            </a:r>
            <a:r>
              <a:rPr sz="1300" spc="-5" dirty="0">
                <a:latin typeface="Trebuchet MS"/>
                <a:cs typeface="Trebuchet MS"/>
              </a:rPr>
              <a:t>C</a:t>
            </a:r>
            <a:r>
              <a:rPr sz="1300" spc="-10" dirty="0">
                <a:latin typeface="Trebuchet MS"/>
                <a:cs typeface="Trebuchet MS"/>
              </a:rPr>
              <a:t>IN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500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10 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$15.780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8781" y="6213754"/>
            <a:ext cx="26866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7375" marR="5080" indent="-575310">
              <a:lnSpc>
                <a:spcPct val="100000"/>
              </a:lnSpc>
              <a:spcBef>
                <a:spcPts val="95"/>
              </a:spcBef>
              <a:tabLst>
                <a:tab pos="1518920" algn="l"/>
              </a:tabLst>
            </a:pP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dirty="0">
                <a:latin typeface="Trebuchet MS"/>
                <a:cs typeface="Trebuchet MS"/>
              </a:rPr>
              <a:t>C</a:t>
            </a:r>
            <a:r>
              <a:rPr sz="1300" spc="-5" dirty="0">
                <a:latin typeface="Trebuchet MS"/>
                <a:cs typeface="Trebuchet MS"/>
              </a:rPr>
              <a:t>ET</a:t>
            </a:r>
            <a:r>
              <a:rPr sz="1300" spc="-10" dirty="0">
                <a:latin typeface="Trebuchet MS"/>
                <a:cs typeface="Trebuchet MS"/>
              </a:rPr>
              <a:t>I</a:t>
            </a:r>
            <a:r>
              <a:rPr sz="1300" spc="-5" dirty="0">
                <a:latin typeface="Trebuchet MS"/>
                <a:cs typeface="Trebuchet MS"/>
              </a:rPr>
              <a:t>LC</a:t>
            </a:r>
            <a:r>
              <a:rPr sz="1300" spc="-10" dirty="0">
                <a:latin typeface="Trebuchet MS"/>
                <a:cs typeface="Trebuchet MS"/>
              </a:rPr>
              <a:t>IST</a:t>
            </a:r>
            <a:r>
              <a:rPr sz="1300" spc="-5" dirty="0">
                <a:latin typeface="Trebuchet MS"/>
                <a:cs typeface="Trebuchet MS"/>
              </a:rPr>
              <a:t>E</a:t>
            </a:r>
            <a:r>
              <a:rPr sz="1300" spc="-10" dirty="0">
                <a:latin typeface="Trebuchet MS"/>
                <a:cs typeface="Trebuchet MS"/>
              </a:rPr>
              <a:t>IN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600MG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10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SOB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GRN  </a:t>
            </a:r>
            <a:r>
              <a:rPr sz="1300" spc="-5" dirty="0">
                <a:latin typeface="Trebuchet MS"/>
                <a:cs typeface="Trebuchet MS"/>
              </a:rPr>
              <a:t>LA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SANTE	$13.451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 rotWithShape="1">
          <a:blip r:embed="rId2" cstate="print"/>
          <a:srcRect t="8384" b="-8384"/>
          <a:stretch/>
        </p:blipFill>
        <p:spPr>
          <a:xfrm>
            <a:off x="3657600" y="135516"/>
            <a:ext cx="3671252" cy="288048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9252" y="3419855"/>
            <a:ext cx="2785872" cy="278739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34667" y="3438525"/>
            <a:ext cx="2785872" cy="25709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59196" y="6096000"/>
            <a:ext cx="3392804" cy="518159"/>
            <a:chOff x="5759196" y="6096000"/>
            <a:chExt cx="3392804" cy="518159"/>
          </a:xfrm>
        </p:grpSpPr>
        <p:sp>
          <p:nvSpPr>
            <p:cNvPr id="3" name="object 3"/>
            <p:cNvSpPr/>
            <p:nvPr/>
          </p:nvSpPr>
          <p:spPr>
            <a:xfrm>
              <a:off x="5769102" y="6105905"/>
              <a:ext cx="3373120" cy="498475"/>
            </a:xfrm>
            <a:custGeom>
              <a:avLst/>
              <a:gdLst/>
              <a:ahLst/>
              <a:cxnLst/>
              <a:rect l="l" t="t" r="r" b="b"/>
              <a:pathLst>
                <a:path w="3373120" h="498475">
                  <a:moveTo>
                    <a:pt x="3289554" y="0"/>
                  </a:moveTo>
                  <a:lnTo>
                    <a:pt x="83058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8"/>
                  </a:lnTo>
                  <a:lnTo>
                    <a:pt x="0" y="415290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8" y="498348"/>
                  </a:lnTo>
                  <a:lnTo>
                    <a:pt x="3289554" y="498348"/>
                  </a:lnTo>
                  <a:lnTo>
                    <a:pt x="3321873" y="491820"/>
                  </a:lnTo>
                  <a:lnTo>
                    <a:pt x="3348275" y="474021"/>
                  </a:lnTo>
                  <a:lnTo>
                    <a:pt x="3366081" y="447620"/>
                  </a:lnTo>
                  <a:lnTo>
                    <a:pt x="3372612" y="415290"/>
                  </a:lnTo>
                  <a:lnTo>
                    <a:pt x="3372612" y="83058"/>
                  </a:lnTo>
                  <a:lnTo>
                    <a:pt x="3366081" y="50727"/>
                  </a:lnTo>
                  <a:lnTo>
                    <a:pt x="3348275" y="24326"/>
                  </a:lnTo>
                  <a:lnTo>
                    <a:pt x="3321873" y="6527"/>
                  </a:lnTo>
                  <a:lnTo>
                    <a:pt x="32895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69102" y="6105905"/>
              <a:ext cx="3373120" cy="498475"/>
            </a:xfrm>
            <a:custGeom>
              <a:avLst/>
              <a:gdLst/>
              <a:ahLst/>
              <a:cxnLst/>
              <a:rect l="l" t="t" r="r" b="b"/>
              <a:pathLst>
                <a:path w="3373120" h="498475">
                  <a:moveTo>
                    <a:pt x="0" y="83058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8" y="0"/>
                  </a:lnTo>
                  <a:lnTo>
                    <a:pt x="3289554" y="0"/>
                  </a:lnTo>
                  <a:lnTo>
                    <a:pt x="3321873" y="6527"/>
                  </a:lnTo>
                  <a:lnTo>
                    <a:pt x="3348275" y="24326"/>
                  </a:lnTo>
                  <a:lnTo>
                    <a:pt x="3366081" y="50727"/>
                  </a:lnTo>
                  <a:lnTo>
                    <a:pt x="3372612" y="83058"/>
                  </a:lnTo>
                  <a:lnTo>
                    <a:pt x="3372612" y="415290"/>
                  </a:lnTo>
                  <a:lnTo>
                    <a:pt x="3366081" y="447620"/>
                  </a:lnTo>
                  <a:lnTo>
                    <a:pt x="3348275" y="474021"/>
                  </a:lnTo>
                  <a:lnTo>
                    <a:pt x="3321873" y="491820"/>
                  </a:lnTo>
                  <a:lnTo>
                    <a:pt x="3289554" y="498348"/>
                  </a:lnTo>
                  <a:lnTo>
                    <a:pt x="83058" y="498348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90"/>
                  </a:lnTo>
                  <a:lnTo>
                    <a:pt x="0" y="8305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26997" y="6034278"/>
            <a:ext cx="3144520" cy="498475"/>
          </a:xfrm>
          <a:custGeom>
            <a:avLst/>
            <a:gdLst/>
            <a:ahLst/>
            <a:cxnLst/>
            <a:rect l="l" t="t" r="r" b="b"/>
            <a:pathLst>
              <a:path w="3144520" h="498475">
                <a:moveTo>
                  <a:pt x="0" y="83058"/>
                </a:moveTo>
                <a:lnTo>
                  <a:pt x="6527" y="50727"/>
                </a:lnTo>
                <a:lnTo>
                  <a:pt x="24326" y="24326"/>
                </a:lnTo>
                <a:lnTo>
                  <a:pt x="50727" y="6527"/>
                </a:lnTo>
                <a:lnTo>
                  <a:pt x="83058" y="0"/>
                </a:lnTo>
                <a:lnTo>
                  <a:pt x="3060954" y="0"/>
                </a:lnTo>
                <a:lnTo>
                  <a:pt x="3093273" y="6527"/>
                </a:lnTo>
                <a:lnTo>
                  <a:pt x="3119675" y="24326"/>
                </a:lnTo>
                <a:lnTo>
                  <a:pt x="3137481" y="50727"/>
                </a:lnTo>
                <a:lnTo>
                  <a:pt x="3144012" y="83058"/>
                </a:lnTo>
                <a:lnTo>
                  <a:pt x="3144012" y="415290"/>
                </a:lnTo>
                <a:lnTo>
                  <a:pt x="3137481" y="447620"/>
                </a:lnTo>
                <a:lnTo>
                  <a:pt x="3119675" y="474021"/>
                </a:lnTo>
                <a:lnTo>
                  <a:pt x="3093273" y="491820"/>
                </a:lnTo>
                <a:lnTo>
                  <a:pt x="3060954" y="498348"/>
                </a:lnTo>
                <a:lnTo>
                  <a:pt x="83058" y="498348"/>
                </a:lnTo>
                <a:lnTo>
                  <a:pt x="50727" y="491820"/>
                </a:lnTo>
                <a:lnTo>
                  <a:pt x="24326" y="474021"/>
                </a:lnTo>
                <a:lnTo>
                  <a:pt x="6527" y="447620"/>
                </a:lnTo>
                <a:lnTo>
                  <a:pt x="0" y="415290"/>
                </a:lnTo>
                <a:lnTo>
                  <a:pt x="0" y="8305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583935" y="3179064"/>
            <a:ext cx="3653154" cy="498475"/>
            <a:chOff x="5583935" y="3179064"/>
            <a:chExt cx="3653154" cy="498475"/>
          </a:xfrm>
        </p:grpSpPr>
        <p:sp>
          <p:nvSpPr>
            <p:cNvPr id="7" name="object 7"/>
            <p:cNvSpPr/>
            <p:nvPr/>
          </p:nvSpPr>
          <p:spPr>
            <a:xfrm>
              <a:off x="5593841" y="3188970"/>
              <a:ext cx="3633470" cy="478790"/>
            </a:xfrm>
            <a:custGeom>
              <a:avLst/>
              <a:gdLst/>
              <a:ahLst/>
              <a:cxnLst/>
              <a:rect l="l" t="t" r="r" b="b"/>
              <a:pathLst>
                <a:path w="3633470" h="478789">
                  <a:moveTo>
                    <a:pt x="3553460" y="0"/>
                  </a:moveTo>
                  <a:lnTo>
                    <a:pt x="79756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5"/>
                  </a:lnTo>
                  <a:lnTo>
                    <a:pt x="0" y="398779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6" y="478535"/>
                  </a:lnTo>
                  <a:lnTo>
                    <a:pt x="3553460" y="478535"/>
                  </a:lnTo>
                  <a:lnTo>
                    <a:pt x="3584513" y="472271"/>
                  </a:lnTo>
                  <a:lnTo>
                    <a:pt x="3609863" y="455183"/>
                  </a:lnTo>
                  <a:lnTo>
                    <a:pt x="3626951" y="429833"/>
                  </a:lnTo>
                  <a:lnTo>
                    <a:pt x="3633216" y="398779"/>
                  </a:lnTo>
                  <a:lnTo>
                    <a:pt x="3633216" y="79755"/>
                  </a:lnTo>
                  <a:lnTo>
                    <a:pt x="3626951" y="48702"/>
                  </a:lnTo>
                  <a:lnTo>
                    <a:pt x="3609863" y="23352"/>
                  </a:lnTo>
                  <a:lnTo>
                    <a:pt x="3584513" y="6264"/>
                  </a:lnTo>
                  <a:lnTo>
                    <a:pt x="35534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93841" y="3188970"/>
              <a:ext cx="3633470" cy="478790"/>
            </a:xfrm>
            <a:custGeom>
              <a:avLst/>
              <a:gdLst/>
              <a:ahLst/>
              <a:cxnLst/>
              <a:rect l="l" t="t" r="r" b="b"/>
              <a:pathLst>
                <a:path w="3633470" h="478789">
                  <a:moveTo>
                    <a:pt x="0" y="79755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6" y="0"/>
                  </a:lnTo>
                  <a:lnTo>
                    <a:pt x="3553460" y="0"/>
                  </a:lnTo>
                  <a:lnTo>
                    <a:pt x="3584513" y="6264"/>
                  </a:lnTo>
                  <a:lnTo>
                    <a:pt x="3609863" y="23352"/>
                  </a:lnTo>
                  <a:lnTo>
                    <a:pt x="3626951" y="48702"/>
                  </a:lnTo>
                  <a:lnTo>
                    <a:pt x="3633216" y="79755"/>
                  </a:lnTo>
                  <a:lnTo>
                    <a:pt x="3633216" y="398779"/>
                  </a:lnTo>
                  <a:lnTo>
                    <a:pt x="3626951" y="429833"/>
                  </a:lnTo>
                  <a:lnTo>
                    <a:pt x="3609863" y="455183"/>
                  </a:lnTo>
                  <a:lnTo>
                    <a:pt x="3584513" y="472271"/>
                  </a:lnTo>
                  <a:lnTo>
                    <a:pt x="3553460" y="478535"/>
                  </a:lnTo>
                  <a:lnTo>
                    <a:pt x="79756" y="478535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166" y="2849117"/>
            <a:ext cx="3335020" cy="478790"/>
          </a:xfrm>
          <a:custGeom>
            <a:avLst/>
            <a:gdLst/>
            <a:ahLst/>
            <a:cxnLst/>
            <a:rect l="l" t="t" r="r" b="b"/>
            <a:pathLst>
              <a:path w="3335020" h="478789">
                <a:moveTo>
                  <a:pt x="0" y="79756"/>
                </a:move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6" y="0"/>
                </a:lnTo>
                <a:lnTo>
                  <a:pt x="3254756" y="0"/>
                </a:lnTo>
                <a:lnTo>
                  <a:pt x="3285809" y="6264"/>
                </a:lnTo>
                <a:lnTo>
                  <a:pt x="3311159" y="23352"/>
                </a:lnTo>
                <a:lnTo>
                  <a:pt x="3328247" y="48702"/>
                </a:lnTo>
                <a:lnTo>
                  <a:pt x="3334512" y="79756"/>
                </a:lnTo>
                <a:lnTo>
                  <a:pt x="3334512" y="398780"/>
                </a:lnTo>
                <a:lnTo>
                  <a:pt x="3328247" y="429833"/>
                </a:lnTo>
                <a:lnTo>
                  <a:pt x="3311159" y="455183"/>
                </a:lnTo>
                <a:lnTo>
                  <a:pt x="3285809" y="472271"/>
                </a:lnTo>
                <a:lnTo>
                  <a:pt x="3254756" y="478536"/>
                </a:lnTo>
                <a:lnTo>
                  <a:pt x="79756" y="478536"/>
                </a:lnTo>
                <a:lnTo>
                  <a:pt x="48702" y="472271"/>
                </a:lnTo>
                <a:lnTo>
                  <a:pt x="23352" y="455183"/>
                </a:lnTo>
                <a:lnTo>
                  <a:pt x="6264" y="429833"/>
                </a:lnTo>
                <a:lnTo>
                  <a:pt x="0" y="398780"/>
                </a:lnTo>
                <a:lnTo>
                  <a:pt x="0" y="79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33694" y="3216401"/>
            <a:ext cx="292925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Trebuchet MS"/>
                <a:cs typeface="Trebuchet MS"/>
              </a:rPr>
              <a:t>DECADRON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SUSPENSION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120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ML(3%+)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latin typeface="Trebuchet MS"/>
                <a:cs typeface="Trebuchet MS"/>
              </a:rPr>
              <a:t>$67.250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6571" y="6044285"/>
            <a:ext cx="298767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DUODECADRON</a:t>
            </a:r>
            <a:r>
              <a:rPr sz="1300" b="1" spc="4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34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-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TECNOQUIMICAS</a:t>
            </a:r>
            <a:endParaRPr sz="1300">
              <a:latin typeface="Trebuchet MS"/>
              <a:cs typeface="Trebuchet MS"/>
            </a:endParaRPr>
          </a:p>
          <a:p>
            <a:pPr marR="37211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$16.800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09791" y="6154623"/>
            <a:ext cx="249110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670" marR="5080" indent="-268605">
              <a:lnSpc>
                <a:spcPct val="100000"/>
              </a:lnSpc>
              <a:spcBef>
                <a:spcPts val="95"/>
              </a:spcBef>
              <a:tabLst>
                <a:tab pos="1628139" algn="l"/>
              </a:tabLst>
            </a:pPr>
            <a:r>
              <a:rPr sz="1300" b="1" spc="-5" dirty="0">
                <a:latin typeface="Trebuchet MS"/>
                <a:cs typeface="Trebuchet MS"/>
              </a:rPr>
              <a:t>BLADURIL</a:t>
            </a:r>
            <a:r>
              <a:rPr sz="1300" b="1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200 MG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10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r>
              <a:rPr sz="1300" spc="2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-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TECNOQUIMICAS	$59.965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887" y="4009783"/>
            <a:ext cx="3195826" cy="175163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6167" y="4154423"/>
            <a:ext cx="3072384" cy="178917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99108" y="2877692"/>
            <a:ext cx="284353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8790" marR="5080" indent="-466725">
              <a:lnSpc>
                <a:spcPct val="100000"/>
              </a:lnSpc>
              <a:spcBef>
                <a:spcPts val="95"/>
              </a:spcBef>
              <a:tabLst>
                <a:tab pos="1775460" algn="l"/>
              </a:tabLst>
            </a:pPr>
            <a:r>
              <a:rPr sz="1300" b="1" spc="-5" dirty="0">
                <a:latin typeface="Trebuchet MS"/>
                <a:cs typeface="Trebuchet MS"/>
              </a:rPr>
              <a:t>RINOSAL</a:t>
            </a:r>
            <a:r>
              <a:rPr sz="1300" b="1" spc="-55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(MOMETASONA)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SPRAY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NASAL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0,05%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18G	$23.768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9036" y="50292"/>
            <a:ext cx="1562616" cy="271576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73394" y="319024"/>
            <a:ext cx="1879028" cy="28306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20740" y="6068567"/>
            <a:ext cx="3286125" cy="518159"/>
            <a:chOff x="5920740" y="6068567"/>
            <a:chExt cx="3286125" cy="518159"/>
          </a:xfrm>
        </p:grpSpPr>
        <p:sp>
          <p:nvSpPr>
            <p:cNvPr id="3" name="object 3"/>
            <p:cNvSpPr/>
            <p:nvPr/>
          </p:nvSpPr>
          <p:spPr>
            <a:xfrm>
              <a:off x="5930646" y="6078473"/>
              <a:ext cx="3266440" cy="498475"/>
            </a:xfrm>
            <a:custGeom>
              <a:avLst/>
              <a:gdLst/>
              <a:ahLst/>
              <a:cxnLst/>
              <a:rect l="l" t="t" r="r" b="b"/>
              <a:pathLst>
                <a:path w="3266440" h="498475">
                  <a:moveTo>
                    <a:pt x="3182874" y="0"/>
                  </a:moveTo>
                  <a:lnTo>
                    <a:pt x="83057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7"/>
                  </a:lnTo>
                  <a:lnTo>
                    <a:pt x="0" y="415289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7" y="498347"/>
                  </a:lnTo>
                  <a:lnTo>
                    <a:pt x="3182874" y="498347"/>
                  </a:lnTo>
                  <a:lnTo>
                    <a:pt x="3215193" y="491820"/>
                  </a:lnTo>
                  <a:lnTo>
                    <a:pt x="3241595" y="474021"/>
                  </a:lnTo>
                  <a:lnTo>
                    <a:pt x="3259401" y="447620"/>
                  </a:lnTo>
                  <a:lnTo>
                    <a:pt x="3265931" y="415289"/>
                  </a:lnTo>
                  <a:lnTo>
                    <a:pt x="3265931" y="83057"/>
                  </a:lnTo>
                  <a:lnTo>
                    <a:pt x="3259401" y="50727"/>
                  </a:lnTo>
                  <a:lnTo>
                    <a:pt x="3241595" y="24326"/>
                  </a:lnTo>
                  <a:lnTo>
                    <a:pt x="3215193" y="6527"/>
                  </a:lnTo>
                  <a:lnTo>
                    <a:pt x="3182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30646" y="6078473"/>
              <a:ext cx="3266440" cy="498475"/>
            </a:xfrm>
            <a:custGeom>
              <a:avLst/>
              <a:gdLst/>
              <a:ahLst/>
              <a:cxnLst/>
              <a:rect l="l" t="t" r="r" b="b"/>
              <a:pathLst>
                <a:path w="3266440" h="498475">
                  <a:moveTo>
                    <a:pt x="0" y="83057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7" y="0"/>
                  </a:lnTo>
                  <a:lnTo>
                    <a:pt x="3182874" y="0"/>
                  </a:lnTo>
                  <a:lnTo>
                    <a:pt x="3215193" y="6527"/>
                  </a:lnTo>
                  <a:lnTo>
                    <a:pt x="3241595" y="24326"/>
                  </a:lnTo>
                  <a:lnTo>
                    <a:pt x="3259401" y="50727"/>
                  </a:lnTo>
                  <a:lnTo>
                    <a:pt x="3265931" y="83057"/>
                  </a:lnTo>
                  <a:lnTo>
                    <a:pt x="3265931" y="415289"/>
                  </a:lnTo>
                  <a:lnTo>
                    <a:pt x="3259401" y="447620"/>
                  </a:lnTo>
                  <a:lnTo>
                    <a:pt x="3241595" y="474021"/>
                  </a:lnTo>
                  <a:lnTo>
                    <a:pt x="3215193" y="491820"/>
                  </a:lnTo>
                  <a:lnTo>
                    <a:pt x="3182874" y="498347"/>
                  </a:lnTo>
                  <a:lnTo>
                    <a:pt x="83057" y="498347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89"/>
                  </a:lnTo>
                  <a:lnTo>
                    <a:pt x="0" y="8305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270752" y="6112865"/>
            <a:ext cx="25857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Trebuchet MS"/>
                <a:cs typeface="Trebuchet MS"/>
              </a:rPr>
              <a:t>GEN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dirty="0">
                <a:latin typeface="Trebuchet MS"/>
                <a:cs typeface="Trebuchet MS"/>
              </a:rPr>
              <a:t>M</a:t>
            </a:r>
            <a:r>
              <a:rPr sz="1300" spc="-10" dirty="0">
                <a:latin typeface="Trebuchet MS"/>
                <a:cs typeface="Trebuchet MS"/>
              </a:rPr>
              <a:t>I</a:t>
            </a:r>
            <a:r>
              <a:rPr sz="1300" spc="-5" dirty="0">
                <a:latin typeface="Trebuchet MS"/>
                <a:cs typeface="Trebuchet MS"/>
              </a:rPr>
              <a:t>C</a:t>
            </a:r>
            <a:r>
              <a:rPr sz="1300" spc="-10" dirty="0">
                <a:latin typeface="Trebuchet MS"/>
                <a:cs typeface="Trebuchet MS"/>
              </a:rPr>
              <a:t>IN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0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3% OF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dirty="0">
                <a:latin typeface="Trebuchet MS"/>
                <a:cs typeface="Trebuchet MS"/>
              </a:rPr>
              <a:t>L</a:t>
            </a:r>
            <a:r>
              <a:rPr sz="1300" spc="-5" dirty="0">
                <a:latin typeface="Trebuchet MS"/>
                <a:cs typeface="Trebuchet MS"/>
              </a:rPr>
              <a:t>M</a:t>
            </a:r>
            <a:r>
              <a:rPr sz="1300" spc="-10" dirty="0">
                <a:latin typeface="Trebuchet MS"/>
                <a:cs typeface="Trebuchet MS"/>
              </a:rPr>
              <a:t>I</a:t>
            </a:r>
            <a:r>
              <a:rPr sz="1300" spc="-5" dirty="0">
                <a:latin typeface="Trebuchet MS"/>
                <a:cs typeface="Trebuchet MS"/>
              </a:rPr>
              <a:t>CA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6 Ml</a:t>
            </a:r>
            <a:endParaRPr sz="130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$3.481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8586" y="5819394"/>
            <a:ext cx="3685540" cy="498475"/>
          </a:xfrm>
          <a:custGeom>
            <a:avLst/>
            <a:gdLst/>
            <a:ahLst/>
            <a:cxnLst/>
            <a:rect l="l" t="t" r="r" b="b"/>
            <a:pathLst>
              <a:path w="3685540" h="498475">
                <a:moveTo>
                  <a:pt x="0" y="83057"/>
                </a:moveTo>
                <a:lnTo>
                  <a:pt x="6527" y="50727"/>
                </a:lnTo>
                <a:lnTo>
                  <a:pt x="24326" y="24326"/>
                </a:lnTo>
                <a:lnTo>
                  <a:pt x="50727" y="6527"/>
                </a:lnTo>
                <a:lnTo>
                  <a:pt x="83057" y="0"/>
                </a:lnTo>
                <a:lnTo>
                  <a:pt x="3601974" y="0"/>
                </a:lnTo>
                <a:lnTo>
                  <a:pt x="3634293" y="6527"/>
                </a:lnTo>
                <a:lnTo>
                  <a:pt x="3660695" y="24326"/>
                </a:lnTo>
                <a:lnTo>
                  <a:pt x="3678501" y="50727"/>
                </a:lnTo>
                <a:lnTo>
                  <a:pt x="3685031" y="83057"/>
                </a:lnTo>
                <a:lnTo>
                  <a:pt x="3685031" y="415289"/>
                </a:lnTo>
                <a:lnTo>
                  <a:pt x="3678501" y="447620"/>
                </a:lnTo>
                <a:lnTo>
                  <a:pt x="3660695" y="474021"/>
                </a:lnTo>
                <a:lnTo>
                  <a:pt x="3634293" y="491820"/>
                </a:lnTo>
                <a:lnTo>
                  <a:pt x="3601974" y="498347"/>
                </a:lnTo>
                <a:lnTo>
                  <a:pt x="83057" y="498347"/>
                </a:lnTo>
                <a:lnTo>
                  <a:pt x="50727" y="491820"/>
                </a:lnTo>
                <a:lnTo>
                  <a:pt x="24326" y="474021"/>
                </a:lnTo>
                <a:lnTo>
                  <a:pt x="6527" y="447620"/>
                </a:lnTo>
                <a:lnTo>
                  <a:pt x="0" y="415289"/>
                </a:lnTo>
                <a:lnTo>
                  <a:pt x="0" y="8305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963411" y="2866644"/>
            <a:ext cx="3462654" cy="498475"/>
            <a:chOff x="5963411" y="2866644"/>
            <a:chExt cx="3462654" cy="498475"/>
          </a:xfrm>
        </p:grpSpPr>
        <p:sp>
          <p:nvSpPr>
            <p:cNvPr id="8" name="object 8"/>
            <p:cNvSpPr/>
            <p:nvPr/>
          </p:nvSpPr>
          <p:spPr>
            <a:xfrm>
              <a:off x="5973317" y="2876550"/>
              <a:ext cx="3442970" cy="478790"/>
            </a:xfrm>
            <a:custGeom>
              <a:avLst/>
              <a:gdLst/>
              <a:ahLst/>
              <a:cxnLst/>
              <a:rect l="l" t="t" r="r" b="b"/>
              <a:pathLst>
                <a:path w="3442970" h="478789">
                  <a:moveTo>
                    <a:pt x="3362960" y="0"/>
                  </a:moveTo>
                  <a:lnTo>
                    <a:pt x="79756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5"/>
                  </a:lnTo>
                  <a:lnTo>
                    <a:pt x="0" y="398779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6" y="478536"/>
                  </a:lnTo>
                  <a:lnTo>
                    <a:pt x="3362960" y="478536"/>
                  </a:lnTo>
                  <a:lnTo>
                    <a:pt x="3394013" y="472271"/>
                  </a:lnTo>
                  <a:lnTo>
                    <a:pt x="3419363" y="455183"/>
                  </a:lnTo>
                  <a:lnTo>
                    <a:pt x="3436451" y="429833"/>
                  </a:lnTo>
                  <a:lnTo>
                    <a:pt x="3442716" y="398779"/>
                  </a:lnTo>
                  <a:lnTo>
                    <a:pt x="3442716" y="79755"/>
                  </a:lnTo>
                  <a:lnTo>
                    <a:pt x="3436451" y="48702"/>
                  </a:lnTo>
                  <a:lnTo>
                    <a:pt x="3419363" y="23352"/>
                  </a:lnTo>
                  <a:lnTo>
                    <a:pt x="3394013" y="6264"/>
                  </a:lnTo>
                  <a:lnTo>
                    <a:pt x="3362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73317" y="2876550"/>
              <a:ext cx="3442970" cy="478790"/>
            </a:xfrm>
            <a:custGeom>
              <a:avLst/>
              <a:gdLst/>
              <a:ahLst/>
              <a:cxnLst/>
              <a:rect l="l" t="t" r="r" b="b"/>
              <a:pathLst>
                <a:path w="3442970" h="478789">
                  <a:moveTo>
                    <a:pt x="0" y="79755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6" y="0"/>
                  </a:lnTo>
                  <a:lnTo>
                    <a:pt x="3362960" y="0"/>
                  </a:lnTo>
                  <a:lnTo>
                    <a:pt x="3394013" y="6264"/>
                  </a:lnTo>
                  <a:lnTo>
                    <a:pt x="3419363" y="23352"/>
                  </a:lnTo>
                  <a:lnTo>
                    <a:pt x="3436451" y="48702"/>
                  </a:lnTo>
                  <a:lnTo>
                    <a:pt x="3442716" y="79755"/>
                  </a:lnTo>
                  <a:lnTo>
                    <a:pt x="3442716" y="398779"/>
                  </a:lnTo>
                  <a:lnTo>
                    <a:pt x="3436451" y="429833"/>
                  </a:lnTo>
                  <a:lnTo>
                    <a:pt x="3419363" y="455183"/>
                  </a:lnTo>
                  <a:lnTo>
                    <a:pt x="3394013" y="472271"/>
                  </a:lnTo>
                  <a:lnTo>
                    <a:pt x="3362960" y="478536"/>
                  </a:lnTo>
                  <a:lnTo>
                    <a:pt x="79756" y="478536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020317" y="2814066"/>
            <a:ext cx="3246120" cy="478790"/>
          </a:xfrm>
          <a:custGeom>
            <a:avLst/>
            <a:gdLst/>
            <a:ahLst/>
            <a:cxnLst/>
            <a:rect l="l" t="t" r="r" b="b"/>
            <a:pathLst>
              <a:path w="3246120" h="478789">
                <a:moveTo>
                  <a:pt x="0" y="79756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6" y="0"/>
                </a:lnTo>
                <a:lnTo>
                  <a:pt x="3166364" y="0"/>
                </a:lnTo>
                <a:lnTo>
                  <a:pt x="3197417" y="6264"/>
                </a:lnTo>
                <a:lnTo>
                  <a:pt x="3222767" y="23352"/>
                </a:lnTo>
                <a:lnTo>
                  <a:pt x="3239855" y="48702"/>
                </a:lnTo>
                <a:lnTo>
                  <a:pt x="3246120" y="79756"/>
                </a:lnTo>
                <a:lnTo>
                  <a:pt x="3246120" y="398780"/>
                </a:lnTo>
                <a:lnTo>
                  <a:pt x="3239855" y="429833"/>
                </a:lnTo>
                <a:lnTo>
                  <a:pt x="3222767" y="455183"/>
                </a:lnTo>
                <a:lnTo>
                  <a:pt x="3197417" y="472271"/>
                </a:lnTo>
                <a:lnTo>
                  <a:pt x="3166364" y="478536"/>
                </a:lnTo>
                <a:lnTo>
                  <a:pt x="79756" y="478536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80"/>
                </a:lnTo>
                <a:lnTo>
                  <a:pt x="0" y="79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34261" y="2803017"/>
            <a:ext cx="23977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Trebuchet MS"/>
                <a:cs typeface="Trebuchet MS"/>
              </a:rPr>
              <a:t>CETIRIZINA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5MG/5ML</a:t>
            </a:r>
            <a:r>
              <a:rPr sz="1300" spc="-5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JB</a:t>
            </a:r>
            <a:r>
              <a:rPr sz="1300" spc="-5" dirty="0">
                <a:latin typeface="Trebuchet MS"/>
                <a:cs typeface="Trebuchet MS"/>
              </a:rPr>
              <a:t> X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60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endParaRPr sz="1300">
              <a:latin typeface="Trebuchet MS"/>
              <a:cs typeface="Trebuchet MS"/>
            </a:endParaRPr>
          </a:p>
          <a:p>
            <a:pPr marL="24765">
              <a:lnSpc>
                <a:spcPct val="100000"/>
              </a:lnSpc>
            </a:pPr>
            <a:r>
              <a:rPr sz="1300" b="1" spc="-5" dirty="0">
                <a:latin typeface="Trebuchet MS"/>
                <a:cs typeface="Trebuchet MS"/>
              </a:rPr>
              <a:t>(ALERCET)</a:t>
            </a:r>
            <a:r>
              <a:rPr sz="1300" b="1" spc="395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PROCAPS</a:t>
            </a:r>
            <a:r>
              <a:rPr sz="1300" b="1" spc="30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$19.780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70853" y="2904489"/>
            <a:ext cx="319849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5" dirty="0">
                <a:latin typeface="Trebuchet MS"/>
                <a:cs typeface="Trebuchet MS"/>
              </a:rPr>
              <a:t>ALERFAST</a:t>
            </a:r>
            <a:r>
              <a:rPr sz="1300" b="1" spc="5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D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(FEXOFENA-FENILEFRI)*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90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endParaRPr sz="1300">
              <a:latin typeface="Trebuchet MS"/>
              <a:cs typeface="Trebuchet MS"/>
            </a:endParaRPr>
          </a:p>
          <a:p>
            <a:pPr marR="12065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TQ</a:t>
            </a:r>
            <a:r>
              <a:rPr sz="1300" spc="-4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$29.769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1460" y="5896457"/>
            <a:ext cx="31648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TERBINAFINA</a:t>
            </a:r>
            <a:r>
              <a:rPr sz="1300" b="1" spc="4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250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14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HUMAX</a:t>
            </a:r>
            <a:endParaRPr sz="1300">
              <a:latin typeface="Trebuchet MS"/>
              <a:cs typeface="Trebuchet MS"/>
            </a:endParaRPr>
          </a:p>
          <a:p>
            <a:pPr marR="32385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$16.894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9462" y="391426"/>
            <a:ext cx="1453091" cy="228014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2207" y="441757"/>
            <a:ext cx="1810119" cy="234250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11695" y="3546347"/>
            <a:ext cx="1836420" cy="240944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8765" y="3661653"/>
            <a:ext cx="3446517" cy="209158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15940" y="5980176"/>
            <a:ext cx="3556000" cy="518159"/>
            <a:chOff x="5615940" y="5980176"/>
            <a:chExt cx="3556000" cy="518159"/>
          </a:xfrm>
        </p:grpSpPr>
        <p:sp>
          <p:nvSpPr>
            <p:cNvPr id="3" name="object 3"/>
            <p:cNvSpPr/>
            <p:nvPr/>
          </p:nvSpPr>
          <p:spPr>
            <a:xfrm>
              <a:off x="5625846" y="5990082"/>
              <a:ext cx="3535679" cy="498475"/>
            </a:xfrm>
            <a:custGeom>
              <a:avLst/>
              <a:gdLst/>
              <a:ahLst/>
              <a:cxnLst/>
              <a:rect l="l" t="t" r="r" b="b"/>
              <a:pathLst>
                <a:path w="3535679" h="498475">
                  <a:moveTo>
                    <a:pt x="3452622" y="0"/>
                  </a:moveTo>
                  <a:lnTo>
                    <a:pt x="83057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8"/>
                  </a:lnTo>
                  <a:lnTo>
                    <a:pt x="0" y="415290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7" y="498348"/>
                  </a:lnTo>
                  <a:lnTo>
                    <a:pt x="3452622" y="498348"/>
                  </a:lnTo>
                  <a:lnTo>
                    <a:pt x="3484941" y="491820"/>
                  </a:lnTo>
                  <a:lnTo>
                    <a:pt x="3511343" y="474021"/>
                  </a:lnTo>
                  <a:lnTo>
                    <a:pt x="3529149" y="447620"/>
                  </a:lnTo>
                  <a:lnTo>
                    <a:pt x="3535679" y="415290"/>
                  </a:lnTo>
                  <a:lnTo>
                    <a:pt x="3535679" y="83058"/>
                  </a:lnTo>
                  <a:lnTo>
                    <a:pt x="3529149" y="50727"/>
                  </a:lnTo>
                  <a:lnTo>
                    <a:pt x="3511343" y="24326"/>
                  </a:lnTo>
                  <a:lnTo>
                    <a:pt x="3484941" y="6527"/>
                  </a:lnTo>
                  <a:lnTo>
                    <a:pt x="34526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25846" y="5990082"/>
              <a:ext cx="3535679" cy="498475"/>
            </a:xfrm>
            <a:custGeom>
              <a:avLst/>
              <a:gdLst/>
              <a:ahLst/>
              <a:cxnLst/>
              <a:rect l="l" t="t" r="r" b="b"/>
              <a:pathLst>
                <a:path w="3535679" h="498475">
                  <a:moveTo>
                    <a:pt x="0" y="83058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7" y="0"/>
                  </a:lnTo>
                  <a:lnTo>
                    <a:pt x="3452622" y="0"/>
                  </a:lnTo>
                  <a:lnTo>
                    <a:pt x="3484941" y="6527"/>
                  </a:lnTo>
                  <a:lnTo>
                    <a:pt x="3511343" y="24326"/>
                  </a:lnTo>
                  <a:lnTo>
                    <a:pt x="3529149" y="50727"/>
                  </a:lnTo>
                  <a:lnTo>
                    <a:pt x="3535679" y="83058"/>
                  </a:lnTo>
                  <a:lnTo>
                    <a:pt x="3535679" y="415290"/>
                  </a:lnTo>
                  <a:lnTo>
                    <a:pt x="3529149" y="447620"/>
                  </a:lnTo>
                  <a:lnTo>
                    <a:pt x="3511343" y="474021"/>
                  </a:lnTo>
                  <a:lnTo>
                    <a:pt x="3484941" y="491820"/>
                  </a:lnTo>
                  <a:lnTo>
                    <a:pt x="3452622" y="498348"/>
                  </a:lnTo>
                  <a:lnTo>
                    <a:pt x="83057" y="498348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90"/>
                  </a:lnTo>
                  <a:lnTo>
                    <a:pt x="0" y="83058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79982" y="6108953"/>
            <a:ext cx="2900680" cy="498475"/>
          </a:xfrm>
          <a:custGeom>
            <a:avLst/>
            <a:gdLst/>
            <a:ahLst/>
            <a:cxnLst/>
            <a:rect l="l" t="t" r="r" b="b"/>
            <a:pathLst>
              <a:path w="2900679" h="498475">
                <a:moveTo>
                  <a:pt x="0" y="83058"/>
                </a:moveTo>
                <a:lnTo>
                  <a:pt x="6530" y="50727"/>
                </a:lnTo>
                <a:lnTo>
                  <a:pt x="24336" y="24326"/>
                </a:lnTo>
                <a:lnTo>
                  <a:pt x="50738" y="6527"/>
                </a:lnTo>
                <a:lnTo>
                  <a:pt x="83058" y="0"/>
                </a:lnTo>
                <a:lnTo>
                  <a:pt x="2817114" y="0"/>
                </a:lnTo>
                <a:lnTo>
                  <a:pt x="2849433" y="6527"/>
                </a:lnTo>
                <a:lnTo>
                  <a:pt x="2875835" y="24326"/>
                </a:lnTo>
                <a:lnTo>
                  <a:pt x="2893641" y="50727"/>
                </a:lnTo>
                <a:lnTo>
                  <a:pt x="2900172" y="83058"/>
                </a:lnTo>
                <a:lnTo>
                  <a:pt x="2900172" y="415290"/>
                </a:lnTo>
                <a:lnTo>
                  <a:pt x="2893641" y="447620"/>
                </a:lnTo>
                <a:lnTo>
                  <a:pt x="2875835" y="474021"/>
                </a:lnTo>
                <a:lnTo>
                  <a:pt x="2849433" y="491820"/>
                </a:lnTo>
                <a:lnTo>
                  <a:pt x="2817114" y="498348"/>
                </a:lnTo>
                <a:lnTo>
                  <a:pt x="83058" y="498348"/>
                </a:lnTo>
                <a:lnTo>
                  <a:pt x="50738" y="491820"/>
                </a:lnTo>
                <a:lnTo>
                  <a:pt x="24336" y="474021"/>
                </a:lnTo>
                <a:lnTo>
                  <a:pt x="6530" y="447620"/>
                </a:lnTo>
                <a:lnTo>
                  <a:pt x="0" y="415290"/>
                </a:lnTo>
                <a:lnTo>
                  <a:pt x="0" y="8305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6802" y="2654045"/>
            <a:ext cx="2516505" cy="478790"/>
          </a:xfrm>
          <a:custGeom>
            <a:avLst/>
            <a:gdLst/>
            <a:ahLst/>
            <a:cxnLst/>
            <a:rect l="l" t="t" r="r" b="b"/>
            <a:pathLst>
              <a:path w="2516504" h="478789">
                <a:moveTo>
                  <a:pt x="0" y="79755"/>
                </a:move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6" y="0"/>
                </a:lnTo>
                <a:lnTo>
                  <a:pt x="2436368" y="0"/>
                </a:lnTo>
                <a:lnTo>
                  <a:pt x="2467421" y="6264"/>
                </a:lnTo>
                <a:lnTo>
                  <a:pt x="2492771" y="23352"/>
                </a:lnTo>
                <a:lnTo>
                  <a:pt x="2509859" y="48702"/>
                </a:lnTo>
                <a:lnTo>
                  <a:pt x="2516124" y="79755"/>
                </a:lnTo>
                <a:lnTo>
                  <a:pt x="2516124" y="398779"/>
                </a:lnTo>
                <a:lnTo>
                  <a:pt x="2509859" y="429833"/>
                </a:lnTo>
                <a:lnTo>
                  <a:pt x="2492771" y="455183"/>
                </a:lnTo>
                <a:lnTo>
                  <a:pt x="2467421" y="472271"/>
                </a:lnTo>
                <a:lnTo>
                  <a:pt x="2436368" y="478536"/>
                </a:lnTo>
                <a:lnTo>
                  <a:pt x="79756" y="478536"/>
                </a:lnTo>
                <a:lnTo>
                  <a:pt x="48702" y="472271"/>
                </a:lnTo>
                <a:lnTo>
                  <a:pt x="23352" y="455183"/>
                </a:lnTo>
                <a:lnTo>
                  <a:pt x="6264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4177" y="2890266"/>
            <a:ext cx="3305810" cy="478790"/>
          </a:xfrm>
          <a:custGeom>
            <a:avLst/>
            <a:gdLst/>
            <a:ahLst/>
            <a:cxnLst/>
            <a:rect l="l" t="t" r="r" b="b"/>
            <a:pathLst>
              <a:path w="3305810" h="478789">
                <a:moveTo>
                  <a:pt x="0" y="79756"/>
                </a:move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6" y="0"/>
                </a:lnTo>
                <a:lnTo>
                  <a:pt x="3225800" y="0"/>
                </a:lnTo>
                <a:lnTo>
                  <a:pt x="3256853" y="6264"/>
                </a:lnTo>
                <a:lnTo>
                  <a:pt x="3282203" y="23352"/>
                </a:lnTo>
                <a:lnTo>
                  <a:pt x="3299291" y="48702"/>
                </a:lnTo>
                <a:lnTo>
                  <a:pt x="3305556" y="79756"/>
                </a:lnTo>
                <a:lnTo>
                  <a:pt x="3305556" y="398780"/>
                </a:lnTo>
                <a:lnTo>
                  <a:pt x="3299291" y="429833"/>
                </a:lnTo>
                <a:lnTo>
                  <a:pt x="3282203" y="455183"/>
                </a:lnTo>
                <a:lnTo>
                  <a:pt x="3256853" y="472271"/>
                </a:lnTo>
                <a:lnTo>
                  <a:pt x="3225800" y="478536"/>
                </a:lnTo>
                <a:lnTo>
                  <a:pt x="79756" y="478536"/>
                </a:lnTo>
                <a:lnTo>
                  <a:pt x="48702" y="472271"/>
                </a:lnTo>
                <a:lnTo>
                  <a:pt x="23352" y="455183"/>
                </a:lnTo>
                <a:lnTo>
                  <a:pt x="6264" y="429833"/>
                </a:lnTo>
                <a:lnTo>
                  <a:pt x="0" y="398780"/>
                </a:lnTo>
                <a:lnTo>
                  <a:pt x="0" y="79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03425" y="2927095"/>
            <a:ext cx="30448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Trebuchet MS"/>
                <a:cs typeface="Trebuchet MS"/>
              </a:rPr>
              <a:t>APOTOX</a:t>
            </a:r>
            <a:r>
              <a:rPr sz="1300" b="1" spc="-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(SILIMARINA)</a:t>
            </a:r>
            <a:r>
              <a:rPr sz="1300" spc="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150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CAJA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 20</a:t>
            </a:r>
            <a:endParaRPr sz="1300" dirty="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$1</a:t>
            </a:r>
            <a:r>
              <a:rPr lang="es-CO" sz="1300" spc="-5" dirty="0">
                <a:latin typeface="Trebuchet MS"/>
                <a:cs typeface="Trebuchet MS"/>
              </a:rPr>
              <a:t>3</a:t>
            </a:r>
            <a:r>
              <a:rPr sz="1300" spc="-5" dirty="0">
                <a:latin typeface="Trebuchet MS"/>
                <a:cs typeface="Trebuchet MS"/>
              </a:rPr>
              <a:t>.800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50863" y="2672842"/>
            <a:ext cx="18929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95"/>
              </a:spcBef>
              <a:tabLst>
                <a:tab pos="1384300" algn="l"/>
              </a:tabLst>
            </a:pPr>
            <a:r>
              <a:rPr sz="1300" b="1" spc="-5" dirty="0">
                <a:latin typeface="Trebuchet MS"/>
                <a:cs typeface="Trebuchet MS"/>
              </a:rPr>
              <a:t>DECADRON</a:t>
            </a:r>
            <a:r>
              <a:rPr sz="1300" b="1" spc="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8MG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2ML 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TEC</a:t>
            </a:r>
            <a:r>
              <a:rPr sz="1300" spc="-10" dirty="0">
                <a:latin typeface="Trebuchet MS"/>
                <a:cs typeface="Trebuchet MS"/>
              </a:rPr>
              <a:t>NOQUI</a:t>
            </a:r>
            <a:r>
              <a:rPr sz="1300" dirty="0">
                <a:latin typeface="Trebuchet MS"/>
                <a:cs typeface="Trebuchet MS"/>
              </a:rPr>
              <a:t>M</a:t>
            </a:r>
            <a:r>
              <a:rPr sz="1300" spc="-10" dirty="0">
                <a:latin typeface="Trebuchet MS"/>
                <a:cs typeface="Trebuchet MS"/>
              </a:rPr>
              <a:t>I</a:t>
            </a:r>
            <a:r>
              <a:rPr sz="1300" spc="-5" dirty="0">
                <a:latin typeface="Trebuchet MS"/>
                <a:cs typeface="Trebuchet MS"/>
              </a:rPr>
              <a:t>CAS</a:t>
            </a:r>
            <a:r>
              <a:rPr sz="1300" dirty="0">
                <a:latin typeface="Trebuchet MS"/>
                <a:cs typeface="Trebuchet MS"/>
              </a:rPr>
              <a:t>	</a:t>
            </a:r>
            <a:r>
              <a:rPr sz="1300" spc="-5" dirty="0">
                <a:latin typeface="Trebuchet MS"/>
                <a:cs typeface="Trebuchet MS"/>
              </a:rPr>
              <a:t>$9.800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60702" y="6150965"/>
            <a:ext cx="24130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62610" marR="5080" indent="-550545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ALERCET </a:t>
            </a:r>
            <a:r>
              <a:rPr sz="1300" spc="-5" dirty="0">
                <a:latin typeface="Trebuchet MS"/>
                <a:cs typeface="Trebuchet MS"/>
              </a:rPr>
              <a:t>(CETIRIZINA) 10 MG 10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AB</a:t>
            </a:r>
            <a:r>
              <a:rPr sz="1300" dirty="0">
                <a:latin typeface="Trebuchet MS"/>
                <a:cs typeface="Trebuchet MS"/>
              </a:rPr>
              <a:t>L</a:t>
            </a:r>
            <a:r>
              <a:rPr sz="1300" spc="-5" dirty="0">
                <a:latin typeface="Trebuchet MS"/>
                <a:cs typeface="Trebuchet MS"/>
              </a:rPr>
              <a:t>E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$11.842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6069" y="6022644"/>
            <a:ext cx="320357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95"/>
              </a:spcBef>
              <a:tabLst>
                <a:tab pos="1501140" algn="l"/>
              </a:tabLst>
            </a:pPr>
            <a:r>
              <a:rPr sz="1300" b="1" spc="-10" dirty="0">
                <a:latin typeface="Trebuchet MS"/>
                <a:cs typeface="Trebuchet MS"/>
              </a:rPr>
              <a:t>DOLIREN</a:t>
            </a:r>
            <a:r>
              <a:rPr sz="1300" b="1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(ACETAMINOFEN+HIDROCODONA)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325/5MG</a:t>
            </a:r>
            <a:r>
              <a:rPr sz="1300" spc="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100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	</a:t>
            </a:r>
            <a:r>
              <a:rPr sz="1300" spc="-5" dirty="0">
                <a:latin typeface="Trebuchet MS"/>
                <a:cs typeface="Trebuchet MS"/>
              </a:rPr>
              <a:t>$59.732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2266" y="310895"/>
            <a:ext cx="1978491" cy="24429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6440" y="3582923"/>
            <a:ext cx="2941319" cy="23088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1186" y="965974"/>
            <a:ext cx="3310000" cy="142873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3416" y="3874213"/>
            <a:ext cx="2941320" cy="19688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4267" y="6237732"/>
            <a:ext cx="3054350" cy="518159"/>
            <a:chOff x="5954267" y="6237732"/>
            <a:chExt cx="3054350" cy="518159"/>
          </a:xfrm>
        </p:grpSpPr>
        <p:sp>
          <p:nvSpPr>
            <p:cNvPr id="3" name="object 3"/>
            <p:cNvSpPr/>
            <p:nvPr/>
          </p:nvSpPr>
          <p:spPr>
            <a:xfrm>
              <a:off x="5964173" y="6247638"/>
              <a:ext cx="3034665" cy="498475"/>
            </a:xfrm>
            <a:custGeom>
              <a:avLst/>
              <a:gdLst/>
              <a:ahLst/>
              <a:cxnLst/>
              <a:rect l="l" t="t" r="r" b="b"/>
              <a:pathLst>
                <a:path w="3034665" h="498475">
                  <a:moveTo>
                    <a:pt x="2951226" y="0"/>
                  </a:moveTo>
                  <a:lnTo>
                    <a:pt x="83058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7"/>
                  </a:lnTo>
                  <a:lnTo>
                    <a:pt x="0" y="415290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8" y="498348"/>
                  </a:lnTo>
                  <a:lnTo>
                    <a:pt x="2951226" y="498348"/>
                  </a:lnTo>
                  <a:lnTo>
                    <a:pt x="2983545" y="491820"/>
                  </a:lnTo>
                  <a:lnTo>
                    <a:pt x="3009947" y="474021"/>
                  </a:lnTo>
                  <a:lnTo>
                    <a:pt x="3027753" y="447620"/>
                  </a:lnTo>
                  <a:lnTo>
                    <a:pt x="3034283" y="415290"/>
                  </a:lnTo>
                  <a:lnTo>
                    <a:pt x="3034283" y="83057"/>
                  </a:lnTo>
                  <a:lnTo>
                    <a:pt x="3027753" y="50727"/>
                  </a:lnTo>
                  <a:lnTo>
                    <a:pt x="3009947" y="24326"/>
                  </a:lnTo>
                  <a:lnTo>
                    <a:pt x="2983545" y="6527"/>
                  </a:lnTo>
                  <a:lnTo>
                    <a:pt x="29512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64173" y="6247638"/>
              <a:ext cx="3034665" cy="498475"/>
            </a:xfrm>
            <a:custGeom>
              <a:avLst/>
              <a:gdLst/>
              <a:ahLst/>
              <a:cxnLst/>
              <a:rect l="l" t="t" r="r" b="b"/>
              <a:pathLst>
                <a:path w="3034665" h="498475">
                  <a:moveTo>
                    <a:pt x="0" y="83057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8" y="0"/>
                  </a:lnTo>
                  <a:lnTo>
                    <a:pt x="2951226" y="0"/>
                  </a:lnTo>
                  <a:lnTo>
                    <a:pt x="2983545" y="6527"/>
                  </a:lnTo>
                  <a:lnTo>
                    <a:pt x="3009947" y="24326"/>
                  </a:lnTo>
                  <a:lnTo>
                    <a:pt x="3027753" y="50727"/>
                  </a:lnTo>
                  <a:lnTo>
                    <a:pt x="3034283" y="83057"/>
                  </a:lnTo>
                  <a:lnTo>
                    <a:pt x="3034283" y="415290"/>
                  </a:lnTo>
                  <a:lnTo>
                    <a:pt x="3027753" y="447620"/>
                  </a:lnTo>
                  <a:lnTo>
                    <a:pt x="3009947" y="474021"/>
                  </a:lnTo>
                  <a:lnTo>
                    <a:pt x="2983545" y="491820"/>
                  </a:lnTo>
                  <a:lnTo>
                    <a:pt x="2951226" y="498348"/>
                  </a:lnTo>
                  <a:lnTo>
                    <a:pt x="83058" y="498348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90"/>
                  </a:lnTo>
                  <a:lnTo>
                    <a:pt x="0" y="8305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66266" y="6113526"/>
            <a:ext cx="2788920" cy="498475"/>
          </a:xfrm>
          <a:custGeom>
            <a:avLst/>
            <a:gdLst/>
            <a:ahLst/>
            <a:cxnLst/>
            <a:rect l="l" t="t" r="r" b="b"/>
            <a:pathLst>
              <a:path w="2788920" h="498475">
                <a:moveTo>
                  <a:pt x="0" y="83058"/>
                </a:moveTo>
                <a:lnTo>
                  <a:pt x="6530" y="50727"/>
                </a:lnTo>
                <a:lnTo>
                  <a:pt x="24336" y="24326"/>
                </a:lnTo>
                <a:lnTo>
                  <a:pt x="50738" y="6527"/>
                </a:lnTo>
                <a:lnTo>
                  <a:pt x="83058" y="0"/>
                </a:lnTo>
                <a:lnTo>
                  <a:pt x="2705862" y="0"/>
                </a:lnTo>
                <a:lnTo>
                  <a:pt x="2738181" y="6527"/>
                </a:lnTo>
                <a:lnTo>
                  <a:pt x="2764583" y="24326"/>
                </a:lnTo>
                <a:lnTo>
                  <a:pt x="2782389" y="50727"/>
                </a:lnTo>
                <a:lnTo>
                  <a:pt x="2788920" y="83058"/>
                </a:lnTo>
                <a:lnTo>
                  <a:pt x="2788920" y="415290"/>
                </a:lnTo>
                <a:lnTo>
                  <a:pt x="2782389" y="447620"/>
                </a:lnTo>
                <a:lnTo>
                  <a:pt x="2764583" y="474021"/>
                </a:lnTo>
                <a:lnTo>
                  <a:pt x="2738181" y="491820"/>
                </a:lnTo>
                <a:lnTo>
                  <a:pt x="2705862" y="498348"/>
                </a:lnTo>
                <a:lnTo>
                  <a:pt x="83058" y="498348"/>
                </a:lnTo>
                <a:lnTo>
                  <a:pt x="50738" y="491820"/>
                </a:lnTo>
                <a:lnTo>
                  <a:pt x="24336" y="474021"/>
                </a:lnTo>
                <a:lnTo>
                  <a:pt x="6530" y="447620"/>
                </a:lnTo>
                <a:lnTo>
                  <a:pt x="0" y="415290"/>
                </a:lnTo>
                <a:lnTo>
                  <a:pt x="0" y="8305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295900" y="2851404"/>
            <a:ext cx="4008120" cy="498475"/>
            <a:chOff x="5295900" y="2851404"/>
            <a:chExt cx="4008120" cy="498475"/>
          </a:xfrm>
        </p:grpSpPr>
        <p:sp>
          <p:nvSpPr>
            <p:cNvPr id="7" name="object 7"/>
            <p:cNvSpPr/>
            <p:nvPr/>
          </p:nvSpPr>
          <p:spPr>
            <a:xfrm>
              <a:off x="5305805" y="2861310"/>
              <a:ext cx="3988435" cy="478790"/>
            </a:xfrm>
            <a:custGeom>
              <a:avLst/>
              <a:gdLst/>
              <a:ahLst/>
              <a:cxnLst/>
              <a:rect l="l" t="t" r="r" b="b"/>
              <a:pathLst>
                <a:path w="3988434" h="478789">
                  <a:moveTo>
                    <a:pt x="3908552" y="0"/>
                  </a:moveTo>
                  <a:lnTo>
                    <a:pt x="79756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5"/>
                  </a:lnTo>
                  <a:lnTo>
                    <a:pt x="0" y="398779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6" y="478536"/>
                  </a:lnTo>
                  <a:lnTo>
                    <a:pt x="3908552" y="478536"/>
                  </a:lnTo>
                  <a:lnTo>
                    <a:pt x="3939605" y="472271"/>
                  </a:lnTo>
                  <a:lnTo>
                    <a:pt x="3964955" y="455183"/>
                  </a:lnTo>
                  <a:lnTo>
                    <a:pt x="3982043" y="429833"/>
                  </a:lnTo>
                  <a:lnTo>
                    <a:pt x="3988308" y="398779"/>
                  </a:lnTo>
                  <a:lnTo>
                    <a:pt x="3988308" y="79755"/>
                  </a:lnTo>
                  <a:lnTo>
                    <a:pt x="3982043" y="48702"/>
                  </a:lnTo>
                  <a:lnTo>
                    <a:pt x="3964955" y="23352"/>
                  </a:lnTo>
                  <a:lnTo>
                    <a:pt x="3939605" y="6264"/>
                  </a:lnTo>
                  <a:lnTo>
                    <a:pt x="3908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05805" y="2861310"/>
              <a:ext cx="3988435" cy="478790"/>
            </a:xfrm>
            <a:custGeom>
              <a:avLst/>
              <a:gdLst/>
              <a:ahLst/>
              <a:cxnLst/>
              <a:rect l="l" t="t" r="r" b="b"/>
              <a:pathLst>
                <a:path w="3988434" h="478789">
                  <a:moveTo>
                    <a:pt x="0" y="79755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6" y="0"/>
                  </a:lnTo>
                  <a:lnTo>
                    <a:pt x="3908552" y="0"/>
                  </a:lnTo>
                  <a:lnTo>
                    <a:pt x="3939605" y="6264"/>
                  </a:lnTo>
                  <a:lnTo>
                    <a:pt x="3964955" y="23352"/>
                  </a:lnTo>
                  <a:lnTo>
                    <a:pt x="3982043" y="48702"/>
                  </a:lnTo>
                  <a:lnTo>
                    <a:pt x="3988308" y="79755"/>
                  </a:lnTo>
                  <a:lnTo>
                    <a:pt x="3988308" y="398779"/>
                  </a:lnTo>
                  <a:lnTo>
                    <a:pt x="3982043" y="429833"/>
                  </a:lnTo>
                  <a:lnTo>
                    <a:pt x="3964955" y="455183"/>
                  </a:lnTo>
                  <a:lnTo>
                    <a:pt x="3939605" y="472271"/>
                  </a:lnTo>
                  <a:lnTo>
                    <a:pt x="3908552" y="478536"/>
                  </a:lnTo>
                  <a:lnTo>
                    <a:pt x="79756" y="478536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005077" y="2905505"/>
            <a:ext cx="3293745" cy="478790"/>
          </a:xfrm>
          <a:custGeom>
            <a:avLst/>
            <a:gdLst/>
            <a:ahLst/>
            <a:cxnLst/>
            <a:rect l="l" t="t" r="r" b="b"/>
            <a:pathLst>
              <a:path w="3293745" h="478789">
                <a:moveTo>
                  <a:pt x="0" y="79756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6" y="0"/>
                </a:lnTo>
                <a:lnTo>
                  <a:pt x="3213608" y="0"/>
                </a:lnTo>
                <a:lnTo>
                  <a:pt x="3244661" y="6264"/>
                </a:lnTo>
                <a:lnTo>
                  <a:pt x="3270011" y="23352"/>
                </a:lnTo>
                <a:lnTo>
                  <a:pt x="3287099" y="48702"/>
                </a:lnTo>
                <a:lnTo>
                  <a:pt x="3293364" y="79756"/>
                </a:lnTo>
                <a:lnTo>
                  <a:pt x="3293364" y="398780"/>
                </a:lnTo>
                <a:lnTo>
                  <a:pt x="3287099" y="429833"/>
                </a:lnTo>
                <a:lnTo>
                  <a:pt x="3270011" y="455183"/>
                </a:lnTo>
                <a:lnTo>
                  <a:pt x="3244661" y="472271"/>
                </a:lnTo>
                <a:lnTo>
                  <a:pt x="3213608" y="478536"/>
                </a:lnTo>
                <a:lnTo>
                  <a:pt x="79756" y="478536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80"/>
                </a:lnTo>
                <a:lnTo>
                  <a:pt x="0" y="79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97246" y="2871342"/>
            <a:ext cx="36982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7595" marR="5080" indent="-1065530">
              <a:lnSpc>
                <a:spcPct val="100000"/>
              </a:lnSpc>
              <a:spcBef>
                <a:spcPts val="95"/>
              </a:spcBef>
              <a:tabLst>
                <a:tab pos="1991995" algn="l"/>
              </a:tabLst>
            </a:pPr>
            <a:r>
              <a:rPr sz="1300" b="1" spc="-20" dirty="0">
                <a:latin typeface="Trebuchet MS"/>
                <a:cs typeface="Trebuchet MS"/>
              </a:rPr>
              <a:t>OTOSEC</a:t>
            </a:r>
            <a:r>
              <a:rPr sz="1300" b="1" spc="4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HC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(CIPROFLOXACINA+HIDROCORTISONA)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0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3%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GOT	</a:t>
            </a:r>
            <a:r>
              <a:rPr sz="1300" spc="-5" dirty="0">
                <a:latin typeface="Trebuchet MS"/>
                <a:cs typeface="Trebuchet MS"/>
              </a:rPr>
              <a:t>$26.780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9211" y="6092748"/>
            <a:ext cx="2015489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5400" algn="r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Trebuchet MS"/>
                <a:cs typeface="Trebuchet MS"/>
              </a:rPr>
              <a:t>NI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AZOXANIDA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NY</a:t>
            </a:r>
            <a:r>
              <a:rPr sz="1300" b="1" spc="-130" dirty="0">
                <a:latin typeface="Trebuchet MS"/>
                <a:cs typeface="Trebuchet MS"/>
              </a:rPr>
              <a:t>T</a:t>
            </a:r>
            <a:r>
              <a:rPr sz="1300" b="1" spc="-10" dirty="0">
                <a:latin typeface="Trebuchet MS"/>
                <a:cs typeface="Trebuchet MS"/>
              </a:rPr>
              <a:t>A</a:t>
            </a:r>
            <a:r>
              <a:rPr sz="1300" b="1" spc="-5" dirty="0">
                <a:latin typeface="Trebuchet MS"/>
                <a:cs typeface="Trebuchet MS"/>
              </a:rPr>
              <a:t>X</a:t>
            </a:r>
            <a:endParaRPr sz="13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SUSPENSION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60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-6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$28.940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14364" y="6285687"/>
            <a:ext cx="25717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9420" marR="5080" indent="-427355">
              <a:lnSpc>
                <a:spcPct val="100000"/>
              </a:lnSpc>
              <a:spcBef>
                <a:spcPts val="95"/>
              </a:spcBef>
              <a:tabLst>
                <a:tab pos="1547495" algn="l"/>
              </a:tabLst>
            </a:pPr>
            <a:r>
              <a:rPr sz="1300" spc="-5" dirty="0">
                <a:latin typeface="Trebuchet MS"/>
                <a:cs typeface="Trebuchet MS"/>
              </a:rPr>
              <a:t>LAGRIMAS </a:t>
            </a:r>
            <a:r>
              <a:rPr sz="1300" spc="-20" dirty="0">
                <a:latin typeface="Trebuchet MS"/>
                <a:cs typeface="Trebuchet MS"/>
              </a:rPr>
              <a:t>ART </a:t>
            </a:r>
            <a:r>
              <a:rPr sz="1300" b="1" spc="-10" dirty="0">
                <a:latin typeface="Trebuchet MS"/>
                <a:cs typeface="Trebuchet MS"/>
              </a:rPr>
              <a:t>FREEGEN </a:t>
            </a:r>
            <a:r>
              <a:rPr sz="1300" spc="-35" dirty="0">
                <a:latin typeface="Trebuchet MS"/>
                <a:cs typeface="Trebuchet MS"/>
              </a:rPr>
              <a:t>GOTAS </a:t>
            </a:r>
            <a:r>
              <a:rPr sz="1300" spc="-5" dirty="0">
                <a:latin typeface="Trebuchet MS"/>
                <a:cs typeface="Trebuchet MS"/>
              </a:rPr>
              <a:t>15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ML(CARBOX)	$23.920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852" y="3639311"/>
            <a:ext cx="3195828" cy="22433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2535" y="644888"/>
            <a:ext cx="1515291" cy="20142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2096" y="3896867"/>
            <a:ext cx="2243328" cy="224485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2939" y="2914904"/>
            <a:ext cx="30689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ZINKIDS</a:t>
            </a:r>
            <a:r>
              <a:rPr sz="1300" b="1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SULFATO</a:t>
            </a:r>
            <a:r>
              <a:rPr sz="1300" spc="-10" dirty="0">
                <a:latin typeface="Trebuchet MS"/>
                <a:cs typeface="Trebuchet MS"/>
              </a:rPr>
              <a:t> DE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ZINC </a:t>
            </a:r>
            <a:r>
              <a:rPr sz="1300" spc="-5" dirty="0">
                <a:latin typeface="Trebuchet MS"/>
                <a:cs typeface="Trebuchet MS"/>
              </a:rPr>
              <a:t>JARABE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120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endParaRPr sz="1300">
              <a:latin typeface="Trebuchet MS"/>
              <a:cs typeface="Trebuchet MS"/>
            </a:endParaRPr>
          </a:p>
          <a:p>
            <a:pPr marR="37211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$13.177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9379" y="438982"/>
            <a:ext cx="2049475" cy="24246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41264" y="6260591"/>
            <a:ext cx="3615054" cy="518159"/>
            <a:chOff x="5541264" y="6260591"/>
            <a:chExt cx="3615054" cy="518159"/>
          </a:xfrm>
        </p:grpSpPr>
        <p:sp>
          <p:nvSpPr>
            <p:cNvPr id="3" name="object 3"/>
            <p:cNvSpPr/>
            <p:nvPr/>
          </p:nvSpPr>
          <p:spPr>
            <a:xfrm>
              <a:off x="5551170" y="6270497"/>
              <a:ext cx="3595370" cy="498475"/>
            </a:xfrm>
            <a:custGeom>
              <a:avLst/>
              <a:gdLst/>
              <a:ahLst/>
              <a:cxnLst/>
              <a:rect l="l" t="t" r="r" b="b"/>
              <a:pathLst>
                <a:path w="3595370" h="498475">
                  <a:moveTo>
                    <a:pt x="3512057" y="0"/>
                  </a:moveTo>
                  <a:lnTo>
                    <a:pt x="83057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7"/>
                  </a:lnTo>
                  <a:lnTo>
                    <a:pt x="0" y="415289"/>
                  </a:lnTo>
                  <a:lnTo>
                    <a:pt x="6530" y="447619"/>
                  </a:lnTo>
                  <a:lnTo>
                    <a:pt x="24336" y="474020"/>
                  </a:lnTo>
                  <a:lnTo>
                    <a:pt x="50738" y="491820"/>
                  </a:lnTo>
                  <a:lnTo>
                    <a:pt x="83057" y="498347"/>
                  </a:lnTo>
                  <a:lnTo>
                    <a:pt x="3512057" y="498347"/>
                  </a:lnTo>
                  <a:lnTo>
                    <a:pt x="3544377" y="491820"/>
                  </a:lnTo>
                  <a:lnTo>
                    <a:pt x="3570779" y="474020"/>
                  </a:lnTo>
                  <a:lnTo>
                    <a:pt x="3588585" y="447619"/>
                  </a:lnTo>
                  <a:lnTo>
                    <a:pt x="3595115" y="415289"/>
                  </a:lnTo>
                  <a:lnTo>
                    <a:pt x="3595115" y="83057"/>
                  </a:lnTo>
                  <a:lnTo>
                    <a:pt x="3588585" y="50727"/>
                  </a:lnTo>
                  <a:lnTo>
                    <a:pt x="3570779" y="24326"/>
                  </a:lnTo>
                  <a:lnTo>
                    <a:pt x="3544377" y="6527"/>
                  </a:lnTo>
                  <a:lnTo>
                    <a:pt x="35120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51170" y="6270497"/>
              <a:ext cx="3595370" cy="498475"/>
            </a:xfrm>
            <a:custGeom>
              <a:avLst/>
              <a:gdLst/>
              <a:ahLst/>
              <a:cxnLst/>
              <a:rect l="l" t="t" r="r" b="b"/>
              <a:pathLst>
                <a:path w="3595370" h="498475">
                  <a:moveTo>
                    <a:pt x="0" y="83057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7" y="0"/>
                  </a:lnTo>
                  <a:lnTo>
                    <a:pt x="3512057" y="0"/>
                  </a:lnTo>
                  <a:lnTo>
                    <a:pt x="3544377" y="6527"/>
                  </a:lnTo>
                  <a:lnTo>
                    <a:pt x="3570779" y="24326"/>
                  </a:lnTo>
                  <a:lnTo>
                    <a:pt x="3588585" y="50727"/>
                  </a:lnTo>
                  <a:lnTo>
                    <a:pt x="3595115" y="83057"/>
                  </a:lnTo>
                  <a:lnTo>
                    <a:pt x="3595115" y="415289"/>
                  </a:lnTo>
                  <a:lnTo>
                    <a:pt x="3588585" y="447619"/>
                  </a:lnTo>
                  <a:lnTo>
                    <a:pt x="3570779" y="474020"/>
                  </a:lnTo>
                  <a:lnTo>
                    <a:pt x="3544377" y="491820"/>
                  </a:lnTo>
                  <a:lnTo>
                    <a:pt x="3512057" y="498347"/>
                  </a:lnTo>
                  <a:lnTo>
                    <a:pt x="83057" y="498347"/>
                  </a:lnTo>
                  <a:lnTo>
                    <a:pt x="50738" y="491820"/>
                  </a:lnTo>
                  <a:lnTo>
                    <a:pt x="24336" y="474020"/>
                  </a:lnTo>
                  <a:lnTo>
                    <a:pt x="6530" y="447619"/>
                  </a:lnTo>
                  <a:lnTo>
                    <a:pt x="0" y="415289"/>
                  </a:lnTo>
                  <a:lnTo>
                    <a:pt x="0" y="83057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72717" y="6270497"/>
            <a:ext cx="3576954" cy="498475"/>
          </a:xfrm>
          <a:custGeom>
            <a:avLst/>
            <a:gdLst/>
            <a:ahLst/>
            <a:cxnLst/>
            <a:rect l="l" t="t" r="r" b="b"/>
            <a:pathLst>
              <a:path w="3576954" h="498475">
                <a:moveTo>
                  <a:pt x="0" y="83057"/>
                </a:moveTo>
                <a:lnTo>
                  <a:pt x="6527" y="50727"/>
                </a:lnTo>
                <a:lnTo>
                  <a:pt x="24326" y="24326"/>
                </a:lnTo>
                <a:lnTo>
                  <a:pt x="50727" y="6527"/>
                </a:lnTo>
                <a:lnTo>
                  <a:pt x="83057" y="0"/>
                </a:lnTo>
                <a:lnTo>
                  <a:pt x="3493770" y="0"/>
                </a:lnTo>
                <a:lnTo>
                  <a:pt x="3526089" y="6527"/>
                </a:lnTo>
                <a:lnTo>
                  <a:pt x="3552491" y="24326"/>
                </a:lnTo>
                <a:lnTo>
                  <a:pt x="3570297" y="50727"/>
                </a:lnTo>
                <a:lnTo>
                  <a:pt x="3576828" y="83057"/>
                </a:lnTo>
                <a:lnTo>
                  <a:pt x="3576828" y="415289"/>
                </a:lnTo>
                <a:lnTo>
                  <a:pt x="3570297" y="447619"/>
                </a:lnTo>
                <a:lnTo>
                  <a:pt x="3552491" y="474020"/>
                </a:lnTo>
                <a:lnTo>
                  <a:pt x="3526089" y="491820"/>
                </a:lnTo>
                <a:lnTo>
                  <a:pt x="3493770" y="498347"/>
                </a:lnTo>
                <a:lnTo>
                  <a:pt x="83057" y="498347"/>
                </a:lnTo>
                <a:lnTo>
                  <a:pt x="50727" y="491820"/>
                </a:lnTo>
                <a:lnTo>
                  <a:pt x="24326" y="474020"/>
                </a:lnTo>
                <a:lnTo>
                  <a:pt x="6527" y="447619"/>
                </a:lnTo>
                <a:lnTo>
                  <a:pt x="0" y="415289"/>
                </a:lnTo>
                <a:lnTo>
                  <a:pt x="0" y="8305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875020" y="3046476"/>
            <a:ext cx="3360420" cy="498475"/>
            <a:chOff x="5875020" y="3046476"/>
            <a:chExt cx="3360420" cy="498475"/>
          </a:xfrm>
        </p:grpSpPr>
        <p:sp>
          <p:nvSpPr>
            <p:cNvPr id="7" name="object 7"/>
            <p:cNvSpPr/>
            <p:nvPr/>
          </p:nvSpPr>
          <p:spPr>
            <a:xfrm>
              <a:off x="5884926" y="3056382"/>
              <a:ext cx="3340735" cy="478790"/>
            </a:xfrm>
            <a:custGeom>
              <a:avLst/>
              <a:gdLst/>
              <a:ahLst/>
              <a:cxnLst/>
              <a:rect l="l" t="t" r="r" b="b"/>
              <a:pathLst>
                <a:path w="3340734" h="478789">
                  <a:moveTo>
                    <a:pt x="3260852" y="0"/>
                  </a:moveTo>
                  <a:lnTo>
                    <a:pt x="79756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5"/>
                  </a:lnTo>
                  <a:lnTo>
                    <a:pt x="0" y="398779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6" y="478535"/>
                  </a:lnTo>
                  <a:lnTo>
                    <a:pt x="3260852" y="478535"/>
                  </a:lnTo>
                  <a:lnTo>
                    <a:pt x="3291905" y="472271"/>
                  </a:lnTo>
                  <a:lnTo>
                    <a:pt x="3317255" y="455183"/>
                  </a:lnTo>
                  <a:lnTo>
                    <a:pt x="3334343" y="429833"/>
                  </a:lnTo>
                  <a:lnTo>
                    <a:pt x="3340607" y="398779"/>
                  </a:lnTo>
                  <a:lnTo>
                    <a:pt x="3340607" y="79755"/>
                  </a:lnTo>
                  <a:lnTo>
                    <a:pt x="3334343" y="48702"/>
                  </a:lnTo>
                  <a:lnTo>
                    <a:pt x="3317255" y="23352"/>
                  </a:lnTo>
                  <a:lnTo>
                    <a:pt x="3291905" y="6264"/>
                  </a:lnTo>
                  <a:lnTo>
                    <a:pt x="32608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84926" y="3056382"/>
              <a:ext cx="3340735" cy="478790"/>
            </a:xfrm>
            <a:custGeom>
              <a:avLst/>
              <a:gdLst/>
              <a:ahLst/>
              <a:cxnLst/>
              <a:rect l="l" t="t" r="r" b="b"/>
              <a:pathLst>
                <a:path w="3340734" h="478789">
                  <a:moveTo>
                    <a:pt x="0" y="79755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6" y="0"/>
                  </a:lnTo>
                  <a:lnTo>
                    <a:pt x="3260852" y="0"/>
                  </a:lnTo>
                  <a:lnTo>
                    <a:pt x="3291905" y="6264"/>
                  </a:lnTo>
                  <a:lnTo>
                    <a:pt x="3317255" y="23352"/>
                  </a:lnTo>
                  <a:lnTo>
                    <a:pt x="3334343" y="48702"/>
                  </a:lnTo>
                  <a:lnTo>
                    <a:pt x="3340607" y="79755"/>
                  </a:lnTo>
                  <a:lnTo>
                    <a:pt x="3340607" y="398779"/>
                  </a:lnTo>
                  <a:lnTo>
                    <a:pt x="3334343" y="429833"/>
                  </a:lnTo>
                  <a:lnTo>
                    <a:pt x="3317255" y="455183"/>
                  </a:lnTo>
                  <a:lnTo>
                    <a:pt x="3291905" y="472271"/>
                  </a:lnTo>
                  <a:lnTo>
                    <a:pt x="3260852" y="478535"/>
                  </a:lnTo>
                  <a:lnTo>
                    <a:pt x="79756" y="478535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72717" y="3018282"/>
            <a:ext cx="3718560" cy="387350"/>
          </a:xfrm>
          <a:custGeom>
            <a:avLst/>
            <a:gdLst/>
            <a:ahLst/>
            <a:cxnLst/>
            <a:rect l="l" t="t" r="r" b="b"/>
            <a:pathLst>
              <a:path w="3718560" h="387350">
                <a:moveTo>
                  <a:pt x="0" y="64515"/>
                </a:moveTo>
                <a:lnTo>
                  <a:pt x="5069" y="39379"/>
                </a:lnTo>
                <a:lnTo>
                  <a:pt x="18894" y="18875"/>
                </a:lnTo>
                <a:lnTo>
                  <a:pt x="39401" y="5062"/>
                </a:lnTo>
                <a:lnTo>
                  <a:pt x="64515" y="0"/>
                </a:lnTo>
                <a:lnTo>
                  <a:pt x="3654044" y="0"/>
                </a:lnTo>
                <a:lnTo>
                  <a:pt x="3679180" y="5062"/>
                </a:lnTo>
                <a:lnTo>
                  <a:pt x="3699684" y="18875"/>
                </a:lnTo>
                <a:lnTo>
                  <a:pt x="3713497" y="39379"/>
                </a:lnTo>
                <a:lnTo>
                  <a:pt x="3718559" y="64515"/>
                </a:lnTo>
                <a:lnTo>
                  <a:pt x="3718559" y="322579"/>
                </a:lnTo>
                <a:lnTo>
                  <a:pt x="3713497" y="347716"/>
                </a:lnTo>
                <a:lnTo>
                  <a:pt x="3699684" y="368220"/>
                </a:lnTo>
                <a:lnTo>
                  <a:pt x="3679180" y="382033"/>
                </a:lnTo>
                <a:lnTo>
                  <a:pt x="3654044" y="387095"/>
                </a:lnTo>
                <a:lnTo>
                  <a:pt x="64515" y="387095"/>
                </a:lnTo>
                <a:lnTo>
                  <a:pt x="39401" y="382033"/>
                </a:lnTo>
                <a:lnTo>
                  <a:pt x="18894" y="368220"/>
                </a:lnTo>
                <a:lnTo>
                  <a:pt x="5069" y="347716"/>
                </a:lnTo>
                <a:lnTo>
                  <a:pt x="0" y="322579"/>
                </a:lnTo>
                <a:lnTo>
                  <a:pt x="0" y="64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92071" y="3011550"/>
            <a:ext cx="36804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0305" marR="349250" indent="-734695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CLARITROMICINA </a:t>
            </a:r>
            <a:r>
              <a:rPr sz="1300" spc="-5" dirty="0">
                <a:latin typeface="Trebuchet MS"/>
                <a:cs typeface="Trebuchet MS"/>
              </a:rPr>
              <a:t>500MG CAJ X 10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30" dirty="0">
                <a:latin typeface="Trebuchet MS"/>
                <a:cs typeface="Trebuchet MS"/>
              </a:rPr>
              <a:t>GENFAR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$15.336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98489" y="3060318"/>
            <a:ext cx="25850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3045">
              <a:lnSpc>
                <a:spcPct val="100000"/>
              </a:lnSpc>
              <a:spcBef>
                <a:spcPts val="95"/>
              </a:spcBef>
              <a:tabLst>
                <a:tab pos="1989455" algn="l"/>
              </a:tabLst>
            </a:pPr>
            <a:r>
              <a:rPr sz="1300" b="1" spc="-15" dirty="0">
                <a:latin typeface="Trebuchet MS"/>
                <a:cs typeface="Trebuchet MS"/>
              </a:rPr>
              <a:t>ETORICOXIB</a:t>
            </a:r>
            <a:r>
              <a:rPr sz="1300" b="1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120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 7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 </a:t>
            </a:r>
            <a:r>
              <a:rPr sz="1300" spc="-4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RE</a:t>
            </a:r>
            <a:r>
              <a:rPr sz="1300" dirty="0">
                <a:latin typeface="Trebuchet MS"/>
                <a:cs typeface="Trebuchet MS"/>
              </a:rPr>
              <a:t>C</a:t>
            </a:r>
            <a:r>
              <a:rPr sz="1300" spc="-10" dirty="0">
                <a:latin typeface="Trebuchet MS"/>
                <a:cs typeface="Trebuchet MS"/>
              </a:rPr>
              <a:t>UBIE</a:t>
            </a:r>
            <a:r>
              <a:rPr sz="1300" spc="-55" dirty="0">
                <a:latin typeface="Trebuchet MS"/>
                <a:cs typeface="Trebuchet MS"/>
              </a:rPr>
              <a:t>R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AS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MO</a:t>
            </a:r>
            <a:r>
              <a:rPr sz="1300" dirty="0">
                <a:latin typeface="Trebuchet MS"/>
                <a:cs typeface="Trebuchet MS"/>
              </a:rPr>
              <a:t>M</a:t>
            </a:r>
            <a:r>
              <a:rPr sz="1300" spc="-5" dirty="0">
                <a:latin typeface="Trebuchet MS"/>
                <a:cs typeface="Trebuchet MS"/>
              </a:rPr>
              <a:t>EN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dirty="0">
                <a:latin typeface="Trebuchet MS"/>
                <a:cs typeface="Trebuchet MS"/>
              </a:rPr>
              <a:t>	</a:t>
            </a:r>
            <a:r>
              <a:rPr sz="1300" spc="-5" dirty="0">
                <a:latin typeface="Trebuchet MS"/>
                <a:cs typeface="Trebuchet MS"/>
              </a:rPr>
              <a:t>$16.870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28063" y="6300927"/>
            <a:ext cx="28638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6890" marR="5080" indent="-504825">
              <a:lnSpc>
                <a:spcPct val="100000"/>
              </a:lnSpc>
              <a:spcBef>
                <a:spcPts val="95"/>
              </a:spcBef>
              <a:tabLst>
                <a:tab pos="1548130" algn="l"/>
              </a:tabLst>
            </a:pPr>
            <a:r>
              <a:rPr sz="1300" b="1" spc="-20" dirty="0">
                <a:latin typeface="Trebuchet MS"/>
                <a:cs typeface="Trebuchet MS"/>
              </a:rPr>
              <a:t>CARBIDOPA LEVODOPA </a:t>
            </a:r>
            <a:r>
              <a:rPr sz="1300" spc="-5" dirty="0">
                <a:latin typeface="Trebuchet MS"/>
                <a:cs typeface="Trebuchet MS"/>
              </a:rPr>
              <a:t>25 MG/250 MG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X30</a:t>
            </a:r>
            <a:r>
              <a:rPr sz="1300" spc="20" dirty="0">
                <a:latin typeface="Trebuchet MS"/>
                <a:cs typeface="Trebuchet MS"/>
              </a:rPr>
              <a:t> </a:t>
            </a:r>
            <a:r>
              <a:rPr sz="1300" spc="-30" dirty="0">
                <a:latin typeface="Trebuchet MS"/>
                <a:cs typeface="Trebuchet MS"/>
              </a:rPr>
              <a:t>GENFAR	</a:t>
            </a:r>
            <a:r>
              <a:rPr sz="1300" spc="-5" dirty="0">
                <a:latin typeface="Trebuchet MS"/>
                <a:cs typeface="Trebuchet MS"/>
              </a:rPr>
              <a:t>$17.860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5385" y="6303060"/>
            <a:ext cx="322453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4345" marR="5080" indent="-462280">
              <a:lnSpc>
                <a:spcPct val="100000"/>
              </a:lnSpc>
              <a:spcBef>
                <a:spcPts val="95"/>
              </a:spcBef>
              <a:tabLst>
                <a:tab pos="784860" algn="l"/>
              </a:tabLst>
            </a:pPr>
            <a:r>
              <a:rPr sz="1300" b="1" spc="-10" dirty="0">
                <a:latin typeface="Trebuchet MS"/>
                <a:cs typeface="Trebuchet MS"/>
              </a:rPr>
              <a:t>DAFLON	</a:t>
            </a:r>
            <a:r>
              <a:rPr sz="1300" spc="-5" dirty="0">
                <a:latin typeface="Trebuchet MS"/>
                <a:cs typeface="Trebuchet MS"/>
              </a:rPr>
              <a:t>500 MG * 450MG DIOSMINA/50MG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HISPERIDINA</a:t>
            </a:r>
            <a:r>
              <a:rPr sz="1300" spc="-6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30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CAP</a:t>
            </a:r>
            <a:r>
              <a:rPr sz="1300" spc="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$36.000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8055" y="3828288"/>
            <a:ext cx="1061900" cy="22752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4671" y="4035933"/>
            <a:ext cx="2918841" cy="207128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1262" y="676655"/>
            <a:ext cx="1901647" cy="223875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59450" y="446239"/>
            <a:ext cx="3613277" cy="247361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20740" y="6027420"/>
            <a:ext cx="3446145" cy="518159"/>
            <a:chOff x="5920740" y="6027420"/>
            <a:chExt cx="3446145" cy="518159"/>
          </a:xfrm>
        </p:grpSpPr>
        <p:sp>
          <p:nvSpPr>
            <p:cNvPr id="3" name="object 3"/>
            <p:cNvSpPr/>
            <p:nvPr/>
          </p:nvSpPr>
          <p:spPr>
            <a:xfrm>
              <a:off x="5930646" y="6037326"/>
              <a:ext cx="3426460" cy="498475"/>
            </a:xfrm>
            <a:custGeom>
              <a:avLst/>
              <a:gdLst/>
              <a:ahLst/>
              <a:cxnLst/>
              <a:rect l="l" t="t" r="r" b="b"/>
              <a:pathLst>
                <a:path w="3426459" h="498475">
                  <a:moveTo>
                    <a:pt x="3342894" y="0"/>
                  </a:moveTo>
                  <a:lnTo>
                    <a:pt x="83057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8"/>
                  </a:lnTo>
                  <a:lnTo>
                    <a:pt x="0" y="415290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7" y="498348"/>
                  </a:lnTo>
                  <a:lnTo>
                    <a:pt x="3342894" y="498348"/>
                  </a:lnTo>
                  <a:lnTo>
                    <a:pt x="3375213" y="491820"/>
                  </a:lnTo>
                  <a:lnTo>
                    <a:pt x="3401615" y="474021"/>
                  </a:lnTo>
                  <a:lnTo>
                    <a:pt x="3419421" y="447620"/>
                  </a:lnTo>
                  <a:lnTo>
                    <a:pt x="3425952" y="415290"/>
                  </a:lnTo>
                  <a:lnTo>
                    <a:pt x="3425952" y="83058"/>
                  </a:lnTo>
                  <a:lnTo>
                    <a:pt x="3419421" y="50727"/>
                  </a:lnTo>
                  <a:lnTo>
                    <a:pt x="3401615" y="24326"/>
                  </a:lnTo>
                  <a:lnTo>
                    <a:pt x="3375213" y="6527"/>
                  </a:lnTo>
                  <a:lnTo>
                    <a:pt x="3342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30646" y="6037326"/>
              <a:ext cx="3426460" cy="498475"/>
            </a:xfrm>
            <a:custGeom>
              <a:avLst/>
              <a:gdLst/>
              <a:ahLst/>
              <a:cxnLst/>
              <a:rect l="l" t="t" r="r" b="b"/>
              <a:pathLst>
                <a:path w="3426459" h="498475">
                  <a:moveTo>
                    <a:pt x="0" y="83058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7" y="0"/>
                  </a:lnTo>
                  <a:lnTo>
                    <a:pt x="3342894" y="0"/>
                  </a:lnTo>
                  <a:lnTo>
                    <a:pt x="3375213" y="6527"/>
                  </a:lnTo>
                  <a:lnTo>
                    <a:pt x="3401615" y="24326"/>
                  </a:lnTo>
                  <a:lnTo>
                    <a:pt x="3419421" y="50727"/>
                  </a:lnTo>
                  <a:lnTo>
                    <a:pt x="3425952" y="83058"/>
                  </a:lnTo>
                  <a:lnTo>
                    <a:pt x="3425952" y="415290"/>
                  </a:lnTo>
                  <a:lnTo>
                    <a:pt x="3419421" y="447620"/>
                  </a:lnTo>
                  <a:lnTo>
                    <a:pt x="3401615" y="474021"/>
                  </a:lnTo>
                  <a:lnTo>
                    <a:pt x="3375213" y="491820"/>
                  </a:lnTo>
                  <a:lnTo>
                    <a:pt x="3342894" y="498348"/>
                  </a:lnTo>
                  <a:lnTo>
                    <a:pt x="83057" y="498348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90"/>
                  </a:lnTo>
                  <a:lnTo>
                    <a:pt x="0" y="8305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35073" y="6172961"/>
            <a:ext cx="3188335" cy="498475"/>
          </a:xfrm>
          <a:custGeom>
            <a:avLst/>
            <a:gdLst/>
            <a:ahLst/>
            <a:cxnLst/>
            <a:rect l="l" t="t" r="r" b="b"/>
            <a:pathLst>
              <a:path w="3188335" h="498475">
                <a:moveTo>
                  <a:pt x="0" y="83057"/>
                </a:moveTo>
                <a:lnTo>
                  <a:pt x="6530" y="50727"/>
                </a:lnTo>
                <a:lnTo>
                  <a:pt x="24336" y="24326"/>
                </a:lnTo>
                <a:lnTo>
                  <a:pt x="50738" y="6527"/>
                </a:lnTo>
                <a:lnTo>
                  <a:pt x="83057" y="0"/>
                </a:lnTo>
                <a:lnTo>
                  <a:pt x="3105150" y="0"/>
                </a:lnTo>
                <a:lnTo>
                  <a:pt x="3137469" y="6527"/>
                </a:lnTo>
                <a:lnTo>
                  <a:pt x="3163871" y="24326"/>
                </a:lnTo>
                <a:lnTo>
                  <a:pt x="3181677" y="50727"/>
                </a:lnTo>
                <a:lnTo>
                  <a:pt x="3188208" y="83057"/>
                </a:lnTo>
                <a:lnTo>
                  <a:pt x="3188208" y="415290"/>
                </a:lnTo>
                <a:lnTo>
                  <a:pt x="3181677" y="447620"/>
                </a:lnTo>
                <a:lnTo>
                  <a:pt x="3163871" y="474021"/>
                </a:lnTo>
                <a:lnTo>
                  <a:pt x="3137469" y="491820"/>
                </a:lnTo>
                <a:lnTo>
                  <a:pt x="3105150" y="498347"/>
                </a:lnTo>
                <a:lnTo>
                  <a:pt x="83057" y="498347"/>
                </a:lnTo>
                <a:lnTo>
                  <a:pt x="50738" y="491820"/>
                </a:lnTo>
                <a:lnTo>
                  <a:pt x="24336" y="474021"/>
                </a:lnTo>
                <a:lnTo>
                  <a:pt x="6530" y="447620"/>
                </a:lnTo>
                <a:lnTo>
                  <a:pt x="0" y="415290"/>
                </a:lnTo>
                <a:lnTo>
                  <a:pt x="0" y="8305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4573" y="2795777"/>
            <a:ext cx="2691765" cy="478790"/>
          </a:xfrm>
          <a:custGeom>
            <a:avLst/>
            <a:gdLst/>
            <a:ahLst/>
            <a:cxnLst/>
            <a:rect l="l" t="t" r="r" b="b"/>
            <a:pathLst>
              <a:path w="2691765" h="478789">
                <a:moveTo>
                  <a:pt x="0" y="79756"/>
                </a:move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5" y="0"/>
                </a:lnTo>
                <a:lnTo>
                  <a:pt x="2611628" y="0"/>
                </a:lnTo>
                <a:lnTo>
                  <a:pt x="2642681" y="6264"/>
                </a:lnTo>
                <a:lnTo>
                  <a:pt x="2668031" y="23352"/>
                </a:lnTo>
                <a:lnTo>
                  <a:pt x="2685119" y="48702"/>
                </a:lnTo>
                <a:lnTo>
                  <a:pt x="2691383" y="79756"/>
                </a:lnTo>
                <a:lnTo>
                  <a:pt x="2691383" y="398780"/>
                </a:lnTo>
                <a:lnTo>
                  <a:pt x="2685119" y="429833"/>
                </a:lnTo>
                <a:lnTo>
                  <a:pt x="2668031" y="455183"/>
                </a:lnTo>
                <a:lnTo>
                  <a:pt x="2642681" y="472271"/>
                </a:lnTo>
                <a:lnTo>
                  <a:pt x="2611628" y="478536"/>
                </a:lnTo>
                <a:lnTo>
                  <a:pt x="79755" y="478536"/>
                </a:lnTo>
                <a:lnTo>
                  <a:pt x="48702" y="472271"/>
                </a:lnTo>
                <a:lnTo>
                  <a:pt x="23352" y="455183"/>
                </a:lnTo>
                <a:lnTo>
                  <a:pt x="6264" y="429833"/>
                </a:lnTo>
                <a:lnTo>
                  <a:pt x="0" y="398780"/>
                </a:lnTo>
                <a:lnTo>
                  <a:pt x="0" y="79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92877" y="2819780"/>
            <a:ext cx="241427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770" marR="5080" indent="-306705">
              <a:lnSpc>
                <a:spcPct val="100000"/>
              </a:lnSpc>
              <a:spcBef>
                <a:spcPts val="95"/>
              </a:spcBef>
              <a:tabLst>
                <a:tab pos="1515110" algn="l"/>
              </a:tabLst>
            </a:pPr>
            <a:r>
              <a:rPr sz="1300" spc="-5" dirty="0">
                <a:latin typeface="Trebuchet MS"/>
                <a:cs typeface="Trebuchet MS"/>
              </a:rPr>
              <a:t>ANEXIA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(ETORICOXIB </a:t>
            </a:r>
            <a:r>
              <a:rPr sz="1300" spc="-5" dirty="0">
                <a:latin typeface="Trebuchet MS"/>
                <a:cs typeface="Trebuchet MS"/>
              </a:rPr>
              <a:t>60 MG)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*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14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TQ	$30.695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7398" y="3309365"/>
            <a:ext cx="3213100" cy="478790"/>
          </a:xfrm>
          <a:custGeom>
            <a:avLst/>
            <a:gdLst/>
            <a:ahLst/>
            <a:cxnLst/>
            <a:rect l="l" t="t" r="r" b="b"/>
            <a:pathLst>
              <a:path w="3213100" h="478789">
                <a:moveTo>
                  <a:pt x="0" y="79756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6" y="0"/>
                </a:lnTo>
                <a:lnTo>
                  <a:pt x="3132836" y="0"/>
                </a:lnTo>
                <a:lnTo>
                  <a:pt x="3163889" y="6264"/>
                </a:lnTo>
                <a:lnTo>
                  <a:pt x="3189239" y="23352"/>
                </a:lnTo>
                <a:lnTo>
                  <a:pt x="3206327" y="48702"/>
                </a:lnTo>
                <a:lnTo>
                  <a:pt x="3212591" y="79756"/>
                </a:lnTo>
                <a:lnTo>
                  <a:pt x="3212591" y="398780"/>
                </a:lnTo>
                <a:lnTo>
                  <a:pt x="3206327" y="429833"/>
                </a:lnTo>
                <a:lnTo>
                  <a:pt x="3189239" y="455183"/>
                </a:lnTo>
                <a:lnTo>
                  <a:pt x="3163889" y="472271"/>
                </a:lnTo>
                <a:lnTo>
                  <a:pt x="3132836" y="478536"/>
                </a:lnTo>
                <a:lnTo>
                  <a:pt x="79756" y="478536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80"/>
                </a:lnTo>
                <a:lnTo>
                  <a:pt x="0" y="7975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7179" y="3331591"/>
            <a:ext cx="28092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760" marR="5080" indent="-353695">
              <a:lnSpc>
                <a:spcPct val="100000"/>
              </a:lnSpc>
              <a:spcBef>
                <a:spcPts val="95"/>
              </a:spcBef>
              <a:tabLst>
                <a:tab pos="1861185" algn="l"/>
              </a:tabLst>
            </a:pPr>
            <a:r>
              <a:rPr sz="1300" b="1" spc="-25" dirty="0">
                <a:latin typeface="Trebuchet MS"/>
                <a:cs typeface="Trebuchet MS"/>
              </a:rPr>
              <a:t>OFTAMOX</a:t>
            </a:r>
            <a:r>
              <a:rPr sz="1300" b="1" spc="-5" dirty="0">
                <a:latin typeface="Trebuchet MS"/>
                <a:cs typeface="Trebuchet MS"/>
              </a:rPr>
              <a:t> D</a:t>
            </a:r>
            <a:r>
              <a:rPr sz="1300" b="1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(MOXIFLO+DEXAME)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*5ML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TECNOQUIMICAS	$29.000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0466" y="6177483"/>
            <a:ext cx="23958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0" marR="5080" indent="-464184">
              <a:lnSpc>
                <a:spcPct val="100000"/>
              </a:lnSpc>
              <a:spcBef>
                <a:spcPts val="95"/>
              </a:spcBef>
              <a:tabLst>
                <a:tab pos="1418590" algn="l"/>
              </a:tabLst>
            </a:pPr>
            <a:r>
              <a:rPr sz="1300" b="1" spc="-10" dirty="0">
                <a:latin typeface="Trebuchet MS"/>
                <a:cs typeface="Trebuchet MS"/>
              </a:rPr>
              <a:t>QUANOX</a:t>
            </a:r>
            <a:r>
              <a:rPr sz="1300" b="1" spc="-5" dirty="0">
                <a:latin typeface="Trebuchet MS"/>
                <a:cs typeface="Trebuchet MS"/>
              </a:rPr>
              <a:t> 0</a:t>
            </a:r>
            <a:r>
              <a:rPr sz="1300" b="1" spc="-20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6%</a:t>
            </a:r>
            <a:r>
              <a:rPr sz="1300" b="1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GOTAS</a:t>
            </a:r>
            <a:r>
              <a:rPr sz="1300" spc="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FCO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SIEGFRIED	$</a:t>
            </a:r>
            <a:r>
              <a:rPr lang="es-CO" sz="1300" spc="-5" dirty="0">
                <a:latin typeface="Trebuchet MS"/>
                <a:cs typeface="Trebuchet MS"/>
              </a:rPr>
              <a:t>7</a:t>
            </a:r>
            <a:r>
              <a:rPr sz="1300" spc="-5" dirty="0">
                <a:latin typeface="Trebuchet MS"/>
                <a:cs typeface="Trebuchet MS"/>
              </a:rPr>
              <a:t>.786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96405" y="6039103"/>
            <a:ext cx="25628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DORZOPT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SOLUCION</a:t>
            </a:r>
            <a:r>
              <a:rPr sz="1400" spc="-60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OFTALMICA</a:t>
            </a:r>
            <a:endParaRPr sz="14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</a:pPr>
            <a:r>
              <a:rPr sz="1400" spc="-5" dirty="0">
                <a:latin typeface="Trebuchet MS"/>
                <a:cs typeface="Trebuchet MS"/>
              </a:rPr>
              <a:t>$16.520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439" y="853439"/>
            <a:ext cx="1701038" cy="225247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6844" y="3805935"/>
            <a:ext cx="3316223" cy="247937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0993" y="565510"/>
            <a:ext cx="3486289" cy="2059452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76643" y="3354323"/>
            <a:ext cx="1517903" cy="2567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4157" y="6143527"/>
            <a:ext cx="3208020" cy="460375"/>
          </a:xfrm>
          <a:custGeom>
            <a:avLst/>
            <a:gdLst/>
            <a:ahLst/>
            <a:cxnLst/>
            <a:rect l="l" t="t" r="r" b="b"/>
            <a:pathLst>
              <a:path w="3208020" h="460375">
                <a:moveTo>
                  <a:pt x="0" y="76708"/>
                </a:moveTo>
                <a:lnTo>
                  <a:pt x="6027" y="46848"/>
                </a:lnTo>
                <a:lnTo>
                  <a:pt x="22466" y="22466"/>
                </a:lnTo>
                <a:lnTo>
                  <a:pt x="46848" y="6027"/>
                </a:lnTo>
                <a:lnTo>
                  <a:pt x="76707" y="0"/>
                </a:lnTo>
                <a:lnTo>
                  <a:pt x="3131311" y="0"/>
                </a:lnTo>
                <a:lnTo>
                  <a:pt x="3161192" y="6027"/>
                </a:lnTo>
                <a:lnTo>
                  <a:pt x="3185572" y="22466"/>
                </a:lnTo>
                <a:lnTo>
                  <a:pt x="3201999" y="46848"/>
                </a:lnTo>
                <a:lnTo>
                  <a:pt x="3208020" y="76708"/>
                </a:lnTo>
                <a:lnTo>
                  <a:pt x="3208020" y="383540"/>
                </a:lnTo>
                <a:lnTo>
                  <a:pt x="3201999" y="413399"/>
                </a:lnTo>
                <a:lnTo>
                  <a:pt x="3185572" y="437781"/>
                </a:lnTo>
                <a:lnTo>
                  <a:pt x="3161192" y="454220"/>
                </a:lnTo>
                <a:lnTo>
                  <a:pt x="3131311" y="460248"/>
                </a:lnTo>
                <a:lnTo>
                  <a:pt x="76707" y="460248"/>
                </a:lnTo>
                <a:lnTo>
                  <a:pt x="46848" y="454220"/>
                </a:lnTo>
                <a:lnTo>
                  <a:pt x="22466" y="437781"/>
                </a:lnTo>
                <a:lnTo>
                  <a:pt x="6027" y="413399"/>
                </a:lnTo>
                <a:lnTo>
                  <a:pt x="0" y="383540"/>
                </a:lnTo>
                <a:lnTo>
                  <a:pt x="0" y="767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9873" y="2535173"/>
            <a:ext cx="2346960" cy="445134"/>
          </a:xfrm>
          <a:custGeom>
            <a:avLst/>
            <a:gdLst/>
            <a:ahLst/>
            <a:cxnLst/>
            <a:rect l="l" t="t" r="r" b="b"/>
            <a:pathLst>
              <a:path w="2346960" h="445135">
                <a:moveTo>
                  <a:pt x="0" y="74167"/>
                </a:moveTo>
                <a:lnTo>
                  <a:pt x="5820" y="45273"/>
                </a:lnTo>
                <a:lnTo>
                  <a:pt x="21701" y="21701"/>
                </a:lnTo>
                <a:lnTo>
                  <a:pt x="45273" y="5820"/>
                </a:lnTo>
                <a:lnTo>
                  <a:pt x="74168" y="0"/>
                </a:lnTo>
                <a:lnTo>
                  <a:pt x="2272791" y="0"/>
                </a:lnTo>
                <a:lnTo>
                  <a:pt x="2301686" y="5820"/>
                </a:lnTo>
                <a:lnTo>
                  <a:pt x="2325258" y="21701"/>
                </a:lnTo>
                <a:lnTo>
                  <a:pt x="2341139" y="45273"/>
                </a:lnTo>
                <a:lnTo>
                  <a:pt x="2346960" y="74167"/>
                </a:lnTo>
                <a:lnTo>
                  <a:pt x="2346960" y="370839"/>
                </a:lnTo>
                <a:lnTo>
                  <a:pt x="2341139" y="399734"/>
                </a:lnTo>
                <a:lnTo>
                  <a:pt x="2325258" y="423306"/>
                </a:lnTo>
                <a:lnTo>
                  <a:pt x="2301686" y="439187"/>
                </a:lnTo>
                <a:lnTo>
                  <a:pt x="2272791" y="445008"/>
                </a:lnTo>
                <a:lnTo>
                  <a:pt x="74168" y="445008"/>
                </a:lnTo>
                <a:lnTo>
                  <a:pt x="45273" y="439187"/>
                </a:lnTo>
                <a:lnTo>
                  <a:pt x="21701" y="423306"/>
                </a:lnTo>
                <a:lnTo>
                  <a:pt x="5820" y="399734"/>
                </a:lnTo>
                <a:lnTo>
                  <a:pt x="0" y="370839"/>
                </a:lnTo>
                <a:lnTo>
                  <a:pt x="0" y="7416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967984" y="5172455"/>
            <a:ext cx="3093720" cy="464820"/>
            <a:chOff x="5967984" y="5172455"/>
            <a:chExt cx="3093720" cy="464820"/>
          </a:xfrm>
        </p:grpSpPr>
        <p:sp>
          <p:nvSpPr>
            <p:cNvPr id="5" name="object 5"/>
            <p:cNvSpPr/>
            <p:nvPr/>
          </p:nvSpPr>
          <p:spPr>
            <a:xfrm>
              <a:off x="5977890" y="5182361"/>
              <a:ext cx="3074035" cy="445134"/>
            </a:xfrm>
            <a:custGeom>
              <a:avLst/>
              <a:gdLst/>
              <a:ahLst/>
              <a:cxnLst/>
              <a:rect l="l" t="t" r="r" b="b"/>
              <a:pathLst>
                <a:path w="3074034" h="445135">
                  <a:moveTo>
                    <a:pt x="2999740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8"/>
                  </a:lnTo>
                  <a:lnTo>
                    <a:pt x="0" y="370840"/>
                  </a:lnTo>
                  <a:lnTo>
                    <a:pt x="5820" y="399707"/>
                  </a:lnTo>
                  <a:lnTo>
                    <a:pt x="21701" y="423283"/>
                  </a:lnTo>
                  <a:lnTo>
                    <a:pt x="45273" y="439178"/>
                  </a:lnTo>
                  <a:lnTo>
                    <a:pt x="74168" y="445007"/>
                  </a:lnTo>
                  <a:lnTo>
                    <a:pt x="2999740" y="445007"/>
                  </a:lnTo>
                  <a:lnTo>
                    <a:pt x="3028634" y="439178"/>
                  </a:lnTo>
                  <a:lnTo>
                    <a:pt x="3052206" y="423283"/>
                  </a:lnTo>
                  <a:lnTo>
                    <a:pt x="3068087" y="399707"/>
                  </a:lnTo>
                  <a:lnTo>
                    <a:pt x="3073908" y="370840"/>
                  </a:lnTo>
                  <a:lnTo>
                    <a:pt x="3073908" y="74168"/>
                  </a:lnTo>
                  <a:lnTo>
                    <a:pt x="3068087" y="45273"/>
                  </a:lnTo>
                  <a:lnTo>
                    <a:pt x="3052206" y="21701"/>
                  </a:lnTo>
                  <a:lnTo>
                    <a:pt x="3028634" y="5820"/>
                  </a:lnTo>
                  <a:lnTo>
                    <a:pt x="2999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77890" y="5182361"/>
              <a:ext cx="3074035" cy="445134"/>
            </a:xfrm>
            <a:custGeom>
              <a:avLst/>
              <a:gdLst/>
              <a:ahLst/>
              <a:cxnLst/>
              <a:rect l="l" t="t" r="r" b="b"/>
              <a:pathLst>
                <a:path w="3074034" h="445135">
                  <a:moveTo>
                    <a:pt x="0" y="74168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999740" y="0"/>
                  </a:lnTo>
                  <a:lnTo>
                    <a:pt x="3028634" y="5820"/>
                  </a:lnTo>
                  <a:lnTo>
                    <a:pt x="3052206" y="21701"/>
                  </a:lnTo>
                  <a:lnTo>
                    <a:pt x="3068087" y="45273"/>
                  </a:lnTo>
                  <a:lnTo>
                    <a:pt x="3073908" y="74168"/>
                  </a:lnTo>
                  <a:lnTo>
                    <a:pt x="3073908" y="370840"/>
                  </a:lnTo>
                  <a:lnTo>
                    <a:pt x="3068087" y="399707"/>
                  </a:lnTo>
                  <a:lnTo>
                    <a:pt x="3052206" y="423283"/>
                  </a:lnTo>
                  <a:lnTo>
                    <a:pt x="3028634" y="439178"/>
                  </a:lnTo>
                  <a:lnTo>
                    <a:pt x="2999740" y="445007"/>
                  </a:lnTo>
                  <a:lnTo>
                    <a:pt x="74168" y="445007"/>
                  </a:lnTo>
                  <a:lnTo>
                    <a:pt x="45273" y="439178"/>
                  </a:lnTo>
                  <a:lnTo>
                    <a:pt x="21701" y="423283"/>
                  </a:lnTo>
                  <a:lnTo>
                    <a:pt x="5820" y="399707"/>
                  </a:lnTo>
                  <a:lnTo>
                    <a:pt x="0" y="370840"/>
                  </a:lnTo>
                  <a:lnTo>
                    <a:pt x="0" y="7416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63766" y="5209159"/>
            <a:ext cx="2600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rebuchet MS"/>
                <a:cs typeface="Trebuchet MS"/>
              </a:rPr>
              <a:t>BENZIRIN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VERDE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ASEPTIC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120</a:t>
            </a:r>
            <a:r>
              <a:rPr sz="140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ML</a:t>
            </a:r>
            <a:endParaRPr sz="1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latin typeface="Trebuchet MS"/>
                <a:cs typeface="Trebuchet MS"/>
              </a:rPr>
              <a:t>$27.840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1483" y="2546985"/>
            <a:ext cx="188531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BE</a:t>
            </a:r>
            <a:r>
              <a:rPr sz="1400" b="1" spc="-5" dirty="0">
                <a:latin typeface="Trebuchet MS"/>
                <a:cs typeface="Trebuchet MS"/>
              </a:rPr>
              <a:t>N</a:t>
            </a:r>
            <a:r>
              <a:rPr sz="1400" b="1" dirty="0">
                <a:latin typeface="Trebuchet MS"/>
                <a:cs typeface="Trebuchet MS"/>
              </a:rPr>
              <a:t>ZI</a:t>
            </a:r>
            <a:r>
              <a:rPr sz="1400" b="1" spc="-10" dirty="0">
                <a:latin typeface="Trebuchet MS"/>
                <a:cs typeface="Trebuchet MS"/>
              </a:rPr>
              <a:t>R</a:t>
            </a:r>
            <a:r>
              <a:rPr sz="1400" b="1" dirty="0">
                <a:latin typeface="Trebuchet MS"/>
                <a:cs typeface="Trebuchet MS"/>
              </a:rPr>
              <a:t>IN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ROSA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CREMA  </a:t>
            </a:r>
            <a:r>
              <a:rPr sz="1400" spc="-145" dirty="0">
                <a:latin typeface="Trebuchet MS"/>
                <a:cs typeface="Trebuchet MS"/>
              </a:rPr>
              <a:t>V</a:t>
            </a:r>
            <a:r>
              <a:rPr sz="1400" dirty="0">
                <a:latin typeface="Trebuchet MS"/>
                <a:cs typeface="Trebuchet MS"/>
              </a:rPr>
              <a:t>AGINAL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3</a:t>
            </a:r>
            <a:r>
              <a:rPr sz="1400" dirty="0">
                <a:latin typeface="Trebuchet MS"/>
                <a:cs typeface="Trebuchet MS"/>
              </a:rPr>
              <a:t>0</a:t>
            </a:r>
            <a:r>
              <a:rPr sz="1400" spc="1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G</a:t>
            </a:r>
            <a:r>
              <a:rPr sz="1400" dirty="0">
                <a:latin typeface="Trebuchet MS"/>
                <a:cs typeface="Trebuchet MS"/>
              </a:rPr>
              <a:t>R</a:t>
            </a:r>
            <a:r>
              <a:rPr sz="1400" spc="-5" dirty="0">
                <a:latin typeface="Trebuchet MS"/>
                <a:cs typeface="Trebuchet MS"/>
              </a:rPr>
              <a:t> $</a:t>
            </a:r>
            <a:r>
              <a:rPr sz="1400" spc="-10" dirty="0">
                <a:latin typeface="Trebuchet MS"/>
                <a:cs typeface="Trebuchet MS"/>
              </a:rPr>
              <a:t>4</a:t>
            </a:r>
            <a:r>
              <a:rPr sz="1400" spc="-5" dirty="0">
                <a:latin typeface="Trebuchet MS"/>
                <a:cs typeface="Trebuchet MS"/>
              </a:rPr>
              <a:t>8.</a:t>
            </a:r>
            <a:r>
              <a:rPr sz="1400" spc="-10" dirty="0">
                <a:latin typeface="Trebuchet MS"/>
                <a:cs typeface="Trebuchet MS"/>
              </a:rPr>
              <a:t>6</a:t>
            </a:r>
            <a:r>
              <a:rPr sz="1400" spc="-5" dirty="0">
                <a:latin typeface="Trebuchet MS"/>
                <a:cs typeface="Trebuchet MS"/>
              </a:rPr>
              <a:t>24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1483" y="6143527"/>
            <a:ext cx="20491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0" marR="5080" indent="-14668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rebuchet MS"/>
                <a:cs typeface="Trebuchet MS"/>
              </a:rPr>
              <a:t>B-VIT</a:t>
            </a:r>
            <a:r>
              <a:rPr sz="1400" b="1" spc="-60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HT</a:t>
            </a:r>
            <a:r>
              <a:rPr sz="1400" b="1" spc="-6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3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AMPS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JERINGA </a:t>
            </a:r>
            <a:r>
              <a:rPr sz="1400" spc="-40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P</a:t>
            </a:r>
            <a:r>
              <a:rPr sz="1400" spc="-5" dirty="0">
                <a:latin typeface="Trebuchet MS"/>
                <a:cs typeface="Trebuchet MS"/>
              </a:rPr>
              <a:t>R</a:t>
            </a:r>
            <a:r>
              <a:rPr sz="1400" dirty="0">
                <a:latin typeface="Trebuchet MS"/>
                <a:cs typeface="Trebuchet MS"/>
              </a:rPr>
              <a:t>ELLENADA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$</a:t>
            </a:r>
            <a:r>
              <a:rPr sz="1400" spc="-10" dirty="0">
                <a:latin typeface="Trebuchet MS"/>
                <a:cs typeface="Trebuchet MS"/>
              </a:rPr>
              <a:t>5</a:t>
            </a:r>
            <a:r>
              <a:rPr sz="1400" spc="-5" dirty="0">
                <a:latin typeface="Trebuchet MS"/>
                <a:cs typeface="Trebuchet MS"/>
              </a:rPr>
              <a:t>3.</a:t>
            </a:r>
            <a:r>
              <a:rPr sz="1400" spc="-10" dirty="0">
                <a:latin typeface="Trebuchet MS"/>
                <a:cs typeface="Trebuchet MS"/>
              </a:rPr>
              <a:t>8</a:t>
            </a:r>
            <a:r>
              <a:rPr sz="1400" spc="-5" dirty="0">
                <a:latin typeface="Trebuchet MS"/>
                <a:cs typeface="Trebuchet MS"/>
              </a:rPr>
              <a:t>40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767" y="0"/>
            <a:ext cx="1095375" cy="657860"/>
            <a:chOff x="48767" y="0"/>
            <a:chExt cx="1095375" cy="6578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7" y="0"/>
              <a:ext cx="449579" cy="4160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651" y="0"/>
              <a:ext cx="880110" cy="65760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78942" y="0"/>
            <a:ext cx="439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7591" y="692692"/>
            <a:ext cx="3574503" cy="160854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86400" y="807719"/>
            <a:ext cx="3997452" cy="399897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1708" y="3826639"/>
            <a:ext cx="2906268" cy="19979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10328" y="5977128"/>
            <a:ext cx="3991610" cy="518159"/>
            <a:chOff x="4910328" y="5977128"/>
            <a:chExt cx="3991610" cy="518159"/>
          </a:xfrm>
        </p:grpSpPr>
        <p:sp>
          <p:nvSpPr>
            <p:cNvPr id="3" name="object 3"/>
            <p:cNvSpPr/>
            <p:nvPr/>
          </p:nvSpPr>
          <p:spPr>
            <a:xfrm>
              <a:off x="4920234" y="5987034"/>
              <a:ext cx="3971925" cy="498475"/>
            </a:xfrm>
            <a:custGeom>
              <a:avLst/>
              <a:gdLst/>
              <a:ahLst/>
              <a:cxnLst/>
              <a:rect l="l" t="t" r="r" b="b"/>
              <a:pathLst>
                <a:path w="3971925" h="498475">
                  <a:moveTo>
                    <a:pt x="3888486" y="0"/>
                  </a:moveTo>
                  <a:lnTo>
                    <a:pt x="83057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7"/>
                  </a:lnTo>
                  <a:lnTo>
                    <a:pt x="0" y="415289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7" y="498347"/>
                  </a:lnTo>
                  <a:lnTo>
                    <a:pt x="3888486" y="498347"/>
                  </a:lnTo>
                  <a:lnTo>
                    <a:pt x="3920805" y="491820"/>
                  </a:lnTo>
                  <a:lnTo>
                    <a:pt x="3947207" y="474021"/>
                  </a:lnTo>
                  <a:lnTo>
                    <a:pt x="3965013" y="447620"/>
                  </a:lnTo>
                  <a:lnTo>
                    <a:pt x="3971543" y="415289"/>
                  </a:lnTo>
                  <a:lnTo>
                    <a:pt x="3971543" y="83057"/>
                  </a:lnTo>
                  <a:lnTo>
                    <a:pt x="3965013" y="50727"/>
                  </a:lnTo>
                  <a:lnTo>
                    <a:pt x="3947207" y="24326"/>
                  </a:lnTo>
                  <a:lnTo>
                    <a:pt x="3920805" y="6527"/>
                  </a:lnTo>
                  <a:lnTo>
                    <a:pt x="3888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20234" y="5987034"/>
              <a:ext cx="3971925" cy="498475"/>
            </a:xfrm>
            <a:custGeom>
              <a:avLst/>
              <a:gdLst/>
              <a:ahLst/>
              <a:cxnLst/>
              <a:rect l="l" t="t" r="r" b="b"/>
              <a:pathLst>
                <a:path w="3971925" h="498475">
                  <a:moveTo>
                    <a:pt x="0" y="83057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7" y="0"/>
                  </a:lnTo>
                  <a:lnTo>
                    <a:pt x="3888486" y="0"/>
                  </a:lnTo>
                  <a:lnTo>
                    <a:pt x="3920805" y="6527"/>
                  </a:lnTo>
                  <a:lnTo>
                    <a:pt x="3947207" y="24326"/>
                  </a:lnTo>
                  <a:lnTo>
                    <a:pt x="3965013" y="50727"/>
                  </a:lnTo>
                  <a:lnTo>
                    <a:pt x="3971543" y="83057"/>
                  </a:lnTo>
                  <a:lnTo>
                    <a:pt x="3971543" y="415289"/>
                  </a:lnTo>
                  <a:lnTo>
                    <a:pt x="3965013" y="447620"/>
                  </a:lnTo>
                  <a:lnTo>
                    <a:pt x="3947207" y="474021"/>
                  </a:lnTo>
                  <a:lnTo>
                    <a:pt x="3920805" y="491820"/>
                  </a:lnTo>
                  <a:lnTo>
                    <a:pt x="3888486" y="498347"/>
                  </a:lnTo>
                  <a:lnTo>
                    <a:pt x="83057" y="498347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89"/>
                  </a:lnTo>
                  <a:lnTo>
                    <a:pt x="0" y="8305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05305" y="6118097"/>
            <a:ext cx="2788920" cy="498475"/>
          </a:xfrm>
          <a:custGeom>
            <a:avLst/>
            <a:gdLst/>
            <a:ahLst/>
            <a:cxnLst/>
            <a:rect l="l" t="t" r="r" b="b"/>
            <a:pathLst>
              <a:path w="2788920" h="498475">
                <a:moveTo>
                  <a:pt x="0" y="83057"/>
                </a:moveTo>
                <a:lnTo>
                  <a:pt x="6530" y="50727"/>
                </a:lnTo>
                <a:lnTo>
                  <a:pt x="24336" y="24326"/>
                </a:lnTo>
                <a:lnTo>
                  <a:pt x="50738" y="6527"/>
                </a:lnTo>
                <a:lnTo>
                  <a:pt x="83057" y="0"/>
                </a:lnTo>
                <a:lnTo>
                  <a:pt x="2705861" y="0"/>
                </a:lnTo>
                <a:lnTo>
                  <a:pt x="2738181" y="6527"/>
                </a:lnTo>
                <a:lnTo>
                  <a:pt x="2764583" y="24326"/>
                </a:lnTo>
                <a:lnTo>
                  <a:pt x="2782389" y="50727"/>
                </a:lnTo>
                <a:lnTo>
                  <a:pt x="2788920" y="83057"/>
                </a:lnTo>
                <a:lnTo>
                  <a:pt x="2788920" y="415289"/>
                </a:lnTo>
                <a:lnTo>
                  <a:pt x="2782389" y="447620"/>
                </a:lnTo>
                <a:lnTo>
                  <a:pt x="2764583" y="474021"/>
                </a:lnTo>
                <a:lnTo>
                  <a:pt x="2738181" y="491820"/>
                </a:lnTo>
                <a:lnTo>
                  <a:pt x="2705861" y="498347"/>
                </a:lnTo>
                <a:lnTo>
                  <a:pt x="83057" y="498347"/>
                </a:lnTo>
                <a:lnTo>
                  <a:pt x="50738" y="491820"/>
                </a:lnTo>
                <a:lnTo>
                  <a:pt x="24336" y="474021"/>
                </a:lnTo>
                <a:lnTo>
                  <a:pt x="6530" y="447620"/>
                </a:lnTo>
                <a:lnTo>
                  <a:pt x="0" y="415289"/>
                </a:lnTo>
                <a:lnTo>
                  <a:pt x="0" y="83057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22085" y="2788157"/>
            <a:ext cx="2828925" cy="478790"/>
          </a:xfrm>
          <a:custGeom>
            <a:avLst/>
            <a:gdLst/>
            <a:ahLst/>
            <a:cxnLst/>
            <a:rect l="l" t="t" r="r" b="b"/>
            <a:pathLst>
              <a:path w="2828925" h="478789">
                <a:moveTo>
                  <a:pt x="0" y="79755"/>
                </a:move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5" y="0"/>
                </a:lnTo>
                <a:lnTo>
                  <a:pt x="2748788" y="0"/>
                </a:lnTo>
                <a:lnTo>
                  <a:pt x="2779841" y="6264"/>
                </a:lnTo>
                <a:lnTo>
                  <a:pt x="2805191" y="23352"/>
                </a:lnTo>
                <a:lnTo>
                  <a:pt x="2822279" y="48702"/>
                </a:lnTo>
                <a:lnTo>
                  <a:pt x="2828543" y="79755"/>
                </a:lnTo>
                <a:lnTo>
                  <a:pt x="2828543" y="398779"/>
                </a:lnTo>
                <a:lnTo>
                  <a:pt x="2822279" y="429833"/>
                </a:lnTo>
                <a:lnTo>
                  <a:pt x="2805191" y="455183"/>
                </a:lnTo>
                <a:lnTo>
                  <a:pt x="2779841" y="472271"/>
                </a:lnTo>
                <a:lnTo>
                  <a:pt x="2748788" y="478536"/>
                </a:lnTo>
                <a:lnTo>
                  <a:pt x="79755" y="478536"/>
                </a:lnTo>
                <a:lnTo>
                  <a:pt x="48702" y="472271"/>
                </a:lnTo>
                <a:lnTo>
                  <a:pt x="23352" y="455183"/>
                </a:lnTo>
                <a:lnTo>
                  <a:pt x="6264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6602" y="2747010"/>
            <a:ext cx="3107690" cy="478790"/>
          </a:xfrm>
          <a:custGeom>
            <a:avLst/>
            <a:gdLst/>
            <a:ahLst/>
            <a:cxnLst/>
            <a:rect l="l" t="t" r="r" b="b"/>
            <a:pathLst>
              <a:path w="3107690" h="478789">
                <a:moveTo>
                  <a:pt x="0" y="79755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6" y="0"/>
                </a:lnTo>
                <a:lnTo>
                  <a:pt x="3027680" y="0"/>
                </a:lnTo>
                <a:lnTo>
                  <a:pt x="3058733" y="6264"/>
                </a:lnTo>
                <a:lnTo>
                  <a:pt x="3084083" y="23352"/>
                </a:lnTo>
                <a:lnTo>
                  <a:pt x="3101171" y="48702"/>
                </a:lnTo>
                <a:lnTo>
                  <a:pt x="3107436" y="79755"/>
                </a:lnTo>
                <a:lnTo>
                  <a:pt x="3107436" y="398779"/>
                </a:lnTo>
                <a:lnTo>
                  <a:pt x="3101171" y="429833"/>
                </a:lnTo>
                <a:lnTo>
                  <a:pt x="3084083" y="455183"/>
                </a:lnTo>
                <a:lnTo>
                  <a:pt x="3058733" y="472271"/>
                </a:lnTo>
                <a:lnTo>
                  <a:pt x="3027680" y="478536"/>
                </a:lnTo>
                <a:lnTo>
                  <a:pt x="79756" y="478536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2316" y="2751480"/>
            <a:ext cx="270700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5405">
              <a:lnSpc>
                <a:spcPct val="106200"/>
              </a:lnSpc>
              <a:spcBef>
                <a:spcPts val="100"/>
              </a:spcBef>
              <a:tabLst>
                <a:tab pos="1903730" algn="l"/>
              </a:tabLst>
            </a:pPr>
            <a:r>
              <a:rPr sz="1300" b="1" spc="-15" dirty="0">
                <a:latin typeface="Trebuchet MS"/>
                <a:cs typeface="Trebuchet MS"/>
              </a:rPr>
              <a:t>OFTALMOTRILOL</a:t>
            </a:r>
            <a:r>
              <a:rPr sz="1300" b="1" spc="-5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TIMOLOL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5MG/ML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SOL.OFT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INCOBRA	$5.300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0030" y="2787523"/>
            <a:ext cx="270700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CITRAGEL</a:t>
            </a:r>
            <a:r>
              <a:rPr sz="1300" b="1" spc="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1500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30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PROCAPS</a:t>
            </a:r>
            <a:endParaRPr sz="1300">
              <a:latin typeface="Trebuchet MS"/>
              <a:cs typeface="Trebuchet MS"/>
            </a:endParaRPr>
          </a:p>
          <a:p>
            <a:pPr marL="809625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$29.865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2803" y="6137554"/>
            <a:ext cx="259842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8645" marR="5080" indent="-576580">
              <a:lnSpc>
                <a:spcPct val="100000"/>
              </a:lnSpc>
              <a:spcBef>
                <a:spcPts val="95"/>
              </a:spcBef>
              <a:tabLst>
                <a:tab pos="1381760" algn="l"/>
              </a:tabLst>
            </a:pPr>
            <a:r>
              <a:rPr sz="1300" b="1" spc="-10" dirty="0">
                <a:latin typeface="Trebuchet MS"/>
                <a:cs typeface="Trebuchet MS"/>
              </a:rPr>
              <a:t>OFTAMOX</a:t>
            </a:r>
            <a:r>
              <a:rPr sz="1300" spc="-10" dirty="0">
                <a:latin typeface="Trebuchet MS"/>
                <a:cs typeface="Trebuchet MS"/>
              </a:rPr>
              <a:t>(MOXIFLOXACINA)0.5%* </a:t>
            </a:r>
            <a:r>
              <a:rPr sz="1300" spc="-5" dirty="0">
                <a:latin typeface="Trebuchet MS"/>
                <a:cs typeface="Trebuchet MS"/>
              </a:rPr>
              <a:t>5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3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TQ	$16.780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64378" y="6016244"/>
            <a:ext cx="36804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2835" marR="5080" indent="-1080770">
              <a:lnSpc>
                <a:spcPct val="100000"/>
              </a:lnSpc>
              <a:spcBef>
                <a:spcPts val="95"/>
              </a:spcBef>
              <a:tabLst>
                <a:tab pos="2007235" algn="l"/>
              </a:tabLst>
            </a:pPr>
            <a:r>
              <a:rPr sz="1300" b="1" spc="-10" dirty="0">
                <a:latin typeface="Trebuchet MS"/>
                <a:cs typeface="Trebuchet MS"/>
              </a:rPr>
              <a:t>SINALGEN MAX(ACETAMINOFEN+HIDROCODONA) </a:t>
            </a:r>
            <a:r>
              <a:rPr sz="1300" b="1" spc="-380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325/10MG	</a:t>
            </a:r>
            <a:r>
              <a:rPr sz="1300" spc="-5" dirty="0">
                <a:latin typeface="Trebuchet MS"/>
                <a:cs typeface="Trebuchet MS"/>
              </a:rPr>
              <a:t>$75.200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612" y="577230"/>
            <a:ext cx="1392814" cy="194242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8447" y="3499103"/>
            <a:ext cx="2662428" cy="26624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61086" y="0"/>
            <a:ext cx="2788273" cy="254342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74475" y="3660559"/>
            <a:ext cx="3774884" cy="203610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01284" y="6175247"/>
            <a:ext cx="3127375" cy="518159"/>
            <a:chOff x="5701284" y="6175247"/>
            <a:chExt cx="3127375" cy="518159"/>
          </a:xfrm>
        </p:grpSpPr>
        <p:sp>
          <p:nvSpPr>
            <p:cNvPr id="3" name="object 3"/>
            <p:cNvSpPr/>
            <p:nvPr/>
          </p:nvSpPr>
          <p:spPr>
            <a:xfrm>
              <a:off x="5711190" y="6185153"/>
              <a:ext cx="3107690" cy="498475"/>
            </a:xfrm>
            <a:custGeom>
              <a:avLst/>
              <a:gdLst/>
              <a:ahLst/>
              <a:cxnLst/>
              <a:rect l="l" t="t" r="r" b="b"/>
              <a:pathLst>
                <a:path w="3107690" h="498475">
                  <a:moveTo>
                    <a:pt x="3024378" y="0"/>
                  </a:moveTo>
                  <a:lnTo>
                    <a:pt x="83058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8"/>
                  </a:lnTo>
                  <a:lnTo>
                    <a:pt x="0" y="415290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8" y="498348"/>
                  </a:lnTo>
                  <a:lnTo>
                    <a:pt x="3024378" y="498348"/>
                  </a:lnTo>
                  <a:lnTo>
                    <a:pt x="3056697" y="491820"/>
                  </a:lnTo>
                  <a:lnTo>
                    <a:pt x="3083099" y="474021"/>
                  </a:lnTo>
                  <a:lnTo>
                    <a:pt x="3100905" y="447620"/>
                  </a:lnTo>
                  <a:lnTo>
                    <a:pt x="3107436" y="415290"/>
                  </a:lnTo>
                  <a:lnTo>
                    <a:pt x="3107436" y="83058"/>
                  </a:lnTo>
                  <a:lnTo>
                    <a:pt x="3100905" y="50727"/>
                  </a:lnTo>
                  <a:lnTo>
                    <a:pt x="3083099" y="24326"/>
                  </a:lnTo>
                  <a:lnTo>
                    <a:pt x="3056697" y="6527"/>
                  </a:lnTo>
                  <a:lnTo>
                    <a:pt x="3024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11190" y="6185153"/>
              <a:ext cx="3107690" cy="498475"/>
            </a:xfrm>
            <a:custGeom>
              <a:avLst/>
              <a:gdLst/>
              <a:ahLst/>
              <a:cxnLst/>
              <a:rect l="l" t="t" r="r" b="b"/>
              <a:pathLst>
                <a:path w="3107690" h="498475">
                  <a:moveTo>
                    <a:pt x="0" y="83058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8" y="0"/>
                  </a:lnTo>
                  <a:lnTo>
                    <a:pt x="3024378" y="0"/>
                  </a:lnTo>
                  <a:lnTo>
                    <a:pt x="3056697" y="6527"/>
                  </a:lnTo>
                  <a:lnTo>
                    <a:pt x="3083099" y="24326"/>
                  </a:lnTo>
                  <a:lnTo>
                    <a:pt x="3100905" y="50727"/>
                  </a:lnTo>
                  <a:lnTo>
                    <a:pt x="3107436" y="83058"/>
                  </a:lnTo>
                  <a:lnTo>
                    <a:pt x="3107436" y="415290"/>
                  </a:lnTo>
                  <a:lnTo>
                    <a:pt x="3100905" y="447620"/>
                  </a:lnTo>
                  <a:lnTo>
                    <a:pt x="3083099" y="474021"/>
                  </a:lnTo>
                  <a:lnTo>
                    <a:pt x="3056697" y="491820"/>
                  </a:lnTo>
                  <a:lnTo>
                    <a:pt x="3024378" y="498348"/>
                  </a:lnTo>
                  <a:lnTo>
                    <a:pt x="83058" y="498348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90"/>
                  </a:lnTo>
                  <a:lnTo>
                    <a:pt x="0" y="83058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05305" y="6118097"/>
            <a:ext cx="3061970" cy="498475"/>
          </a:xfrm>
          <a:custGeom>
            <a:avLst/>
            <a:gdLst/>
            <a:ahLst/>
            <a:cxnLst/>
            <a:rect l="l" t="t" r="r" b="b"/>
            <a:pathLst>
              <a:path w="3061970" h="498475">
                <a:moveTo>
                  <a:pt x="0" y="83057"/>
                </a:moveTo>
                <a:lnTo>
                  <a:pt x="6530" y="50727"/>
                </a:lnTo>
                <a:lnTo>
                  <a:pt x="24336" y="24326"/>
                </a:lnTo>
                <a:lnTo>
                  <a:pt x="50738" y="6527"/>
                </a:lnTo>
                <a:lnTo>
                  <a:pt x="83057" y="0"/>
                </a:lnTo>
                <a:lnTo>
                  <a:pt x="2978658" y="0"/>
                </a:lnTo>
                <a:lnTo>
                  <a:pt x="3010977" y="6527"/>
                </a:lnTo>
                <a:lnTo>
                  <a:pt x="3037379" y="24326"/>
                </a:lnTo>
                <a:lnTo>
                  <a:pt x="3055185" y="50727"/>
                </a:lnTo>
                <a:lnTo>
                  <a:pt x="3061716" y="83057"/>
                </a:lnTo>
                <a:lnTo>
                  <a:pt x="3061716" y="415289"/>
                </a:lnTo>
                <a:lnTo>
                  <a:pt x="3055185" y="447620"/>
                </a:lnTo>
                <a:lnTo>
                  <a:pt x="3037379" y="474021"/>
                </a:lnTo>
                <a:lnTo>
                  <a:pt x="3010977" y="491820"/>
                </a:lnTo>
                <a:lnTo>
                  <a:pt x="2978658" y="498347"/>
                </a:lnTo>
                <a:lnTo>
                  <a:pt x="83057" y="498347"/>
                </a:lnTo>
                <a:lnTo>
                  <a:pt x="50738" y="491820"/>
                </a:lnTo>
                <a:lnTo>
                  <a:pt x="24336" y="474021"/>
                </a:lnTo>
                <a:lnTo>
                  <a:pt x="6530" y="447620"/>
                </a:lnTo>
                <a:lnTo>
                  <a:pt x="0" y="415289"/>
                </a:lnTo>
                <a:lnTo>
                  <a:pt x="0" y="8305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720840" y="2785872"/>
            <a:ext cx="2616835" cy="498475"/>
            <a:chOff x="6720840" y="2785872"/>
            <a:chExt cx="2616835" cy="498475"/>
          </a:xfrm>
        </p:grpSpPr>
        <p:sp>
          <p:nvSpPr>
            <p:cNvPr id="7" name="object 7"/>
            <p:cNvSpPr/>
            <p:nvPr/>
          </p:nvSpPr>
          <p:spPr>
            <a:xfrm>
              <a:off x="6730746" y="2795778"/>
              <a:ext cx="2597150" cy="478790"/>
            </a:xfrm>
            <a:custGeom>
              <a:avLst/>
              <a:gdLst/>
              <a:ahLst/>
              <a:cxnLst/>
              <a:rect l="l" t="t" r="r" b="b"/>
              <a:pathLst>
                <a:path w="2597150" h="478789">
                  <a:moveTo>
                    <a:pt x="2517139" y="0"/>
                  </a:moveTo>
                  <a:lnTo>
                    <a:pt x="79755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6"/>
                  </a:lnTo>
                  <a:lnTo>
                    <a:pt x="0" y="398780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5" y="478536"/>
                  </a:lnTo>
                  <a:lnTo>
                    <a:pt x="2517139" y="478536"/>
                  </a:lnTo>
                  <a:lnTo>
                    <a:pt x="2548193" y="472271"/>
                  </a:lnTo>
                  <a:lnTo>
                    <a:pt x="2573543" y="455183"/>
                  </a:lnTo>
                  <a:lnTo>
                    <a:pt x="2590631" y="429833"/>
                  </a:lnTo>
                  <a:lnTo>
                    <a:pt x="2596896" y="398780"/>
                  </a:lnTo>
                  <a:lnTo>
                    <a:pt x="2596896" y="79756"/>
                  </a:lnTo>
                  <a:lnTo>
                    <a:pt x="2590631" y="48702"/>
                  </a:lnTo>
                  <a:lnTo>
                    <a:pt x="2573543" y="23352"/>
                  </a:lnTo>
                  <a:lnTo>
                    <a:pt x="2548193" y="6264"/>
                  </a:lnTo>
                  <a:lnTo>
                    <a:pt x="25171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30746" y="2795778"/>
              <a:ext cx="2597150" cy="478790"/>
            </a:xfrm>
            <a:custGeom>
              <a:avLst/>
              <a:gdLst/>
              <a:ahLst/>
              <a:cxnLst/>
              <a:rect l="l" t="t" r="r" b="b"/>
              <a:pathLst>
                <a:path w="2597150" h="478789">
                  <a:moveTo>
                    <a:pt x="0" y="79756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5" y="0"/>
                  </a:lnTo>
                  <a:lnTo>
                    <a:pt x="2517139" y="0"/>
                  </a:lnTo>
                  <a:lnTo>
                    <a:pt x="2548193" y="6264"/>
                  </a:lnTo>
                  <a:lnTo>
                    <a:pt x="2573543" y="23352"/>
                  </a:lnTo>
                  <a:lnTo>
                    <a:pt x="2590631" y="48702"/>
                  </a:lnTo>
                  <a:lnTo>
                    <a:pt x="2596896" y="79756"/>
                  </a:lnTo>
                  <a:lnTo>
                    <a:pt x="2596896" y="398780"/>
                  </a:lnTo>
                  <a:lnTo>
                    <a:pt x="2590631" y="429833"/>
                  </a:lnTo>
                  <a:lnTo>
                    <a:pt x="2573543" y="455183"/>
                  </a:lnTo>
                  <a:lnTo>
                    <a:pt x="2548193" y="472271"/>
                  </a:lnTo>
                  <a:lnTo>
                    <a:pt x="2517139" y="478536"/>
                  </a:lnTo>
                  <a:lnTo>
                    <a:pt x="79755" y="478536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80"/>
                  </a:lnTo>
                  <a:lnTo>
                    <a:pt x="0" y="7975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34261" y="2747010"/>
            <a:ext cx="3557270" cy="478790"/>
          </a:xfrm>
          <a:custGeom>
            <a:avLst/>
            <a:gdLst/>
            <a:ahLst/>
            <a:cxnLst/>
            <a:rect l="l" t="t" r="r" b="b"/>
            <a:pathLst>
              <a:path w="3557270" h="478789">
                <a:moveTo>
                  <a:pt x="0" y="79755"/>
                </a:move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6" y="0"/>
                </a:lnTo>
                <a:lnTo>
                  <a:pt x="3477260" y="0"/>
                </a:lnTo>
                <a:lnTo>
                  <a:pt x="3508313" y="6264"/>
                </a:lnTo>
                <a:lnTo>
                  <a:pt x="3533663" y="23352"/>
                </a:lnTo>
                <a:lnTo>
                  <a:pt x="3550751" y="48702"/>
                </a:lnTo>
                <a:lnTo>
                  <a:pt x="3557016" y="79755"/>
                </a:lnTo>
                <a:lnTo>
                  <a:pt x="3557016" y="398779"/>
                </a:lnTo>
                <a:lnTo>
                  <a:pt x="3550751" y="429833"/>
                </a:lnTo>
                <a:lnTo>
                  <a:pt x="3533663" y="455183"/>
                </a:lnTo>
                <a:lnTo>
                  <a:pt x="3508313" y="472271"/>
                </a:lnTo>
                <a:lnTo>
                  <a:pt x="3477260" y="478536"/>
                </a:lnTo>
                <a:lnTo>
                  <a:pt x="79756" y="478536"/>
                </a:lnTo>
                <a:lnTo>
                  <a:pt x="48702" y="472271"/>
                </a:lnTo>
                <a:lnTo>
                  <a:pt x="23352" y="455183"/>
                </a:lnTo>
                <a:lnTo>
                  <a:pt x="6264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55750" y="2771901"/>
            <a:ext cx="306641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0730" marR="5080" indent="-748665">
              <a:lnSpc>
                <a:spcPct val="100000"/>
              </a:lnSpc>
              <a:spcBef>
                <a:spcPts val="95"/>
              </a:spcBef>
              <a:tabLst>
                <a:tab pos="1724025" algn="l"/>
              </a:tabLst>
            </a:pPr>
            <a:r>
              <a:rPr sz="1300" b="1" spc="-10" dirty="0">
                <a:latin typeface="Trebuchet MS"/>
                <a:cs typeface="Trebuchet MS"/>
              </a:rPr>
              <a:t>ADORLAN</a:t>
            </a:r>
            <a:r>
              <a:rPr sz="1300" b="1" spc="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(DICLOFENACO+TRAMADOL)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25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CAP	$28.870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70318" y="2793618"/>
            <a:ext cx="231330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APRONAX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550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endParaRPr sz="1300" dirty="0">
              <a:latin typeface="Trebuchet MS"/>
              <a:cs typeface="Trebuchet MS"/>
            </a:endParaRPr>
          </a:p>
          <a:p>
            <a:pPr marL="699770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$38.486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28113" y="6141516"/>
            <a:ext cx="2939161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3675" algn="ctr">
              <a:lnSpc>
                <a:spcPct val="100000"/>
              </a:lnSpc>
              <a:spcBef>
                <a:spcPts val="95"/>
              </a:spcBef>
            </a:pPr>
            <a:r>
              <a:rPr lang="es-CO" sz="1300" b="1" spc="-20" dirty="0">
                <a:latin typeface="Trebuchet MS"/>
                <a:cs typeface="Trebuchet MS"/>
              </a:rPr>
              <a:t>RINOTADIN DESLORATADINA 5 MG X 10 TAB $6,800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7935" y="6207963"/>
            <a:ext cx="2579370" cy="447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marR="5080" indent="-363220">
              <a:lnSpc>
                <a:spcPct val="106300"/>
              </a:lnSpc>
              <a:spcBef>
                <a:spcPts val="100"/>
              </a:spcBef>
              <a:tabLst>
                <a:tab pos="1524000" algn="l"/>
              </a:tabLst>
            </a:pPr>
            <a:r>
              <a:rPr sz="1300" b="1" spc="-10" dirty="0">
                <a:latin typeface="Trebuchet MS"/>
                <a:cs typeface="Trebuchet MS"/>
              </a:rPr>
              <a:t>DEF</a:t>
            </a:r>
            <a:r>
              <a:rPr sz="1300" b="1" spc="-15" dirty="0">
                <a:latin typeface="Trebuchet MS"/>
                <a:cs typeface="Trebuchet MS"/>
              </a:rPr>
              <a:t>E</a:t>
            </a:r>
            <a:r>
              <a:rPr sz="1300" b="1" spc="-5" dirty="0">
                <a:latin typeface="Trebuchet MS"/>
                <a:cs typeface="Trebuchet MS"/>
              </a:rPr>
              <a:t>ROL</a:t>
            </a:r>
            <a:r>
              <a:rPr sz="1300" b="1" spc="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</a:t>
            </a:r>
            <a:r>
              <a:rPr sz="1300" spc="-15" dirty="0">
                <a:latin typeface="Trebuchet MS"/>
                <a:cs typeface="Trebuchet MS"/>
              </a:rPr>
              <a:t>V</a:t>
            </a:r>
            <a:r>
              <a:rPr sz="1300" spc="-10" dirty="0">
                <a:latin typeface="Trebuchet MS"/>
                <a:cs typeface="Trebuchet MS"/>
              </a:rPr>
              <a:t>I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dirty="0">
                <a:latin typeface="Trebuchet MS"/>
                <a:cs typeface="Trebuchet MS"/>
              </a:rPr>
              <a:t>M</a:t>
            </a:r>
            <a:r>
              <a:rPr sz="1300" spc="-10" dirty="0">
                <a:latin typeface="Trebuchet MS"/>
                <a:cs typeface="Trebuchet MS"/>
              </a:rPr>
              <a:t>IN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D3</a:t>
            </a:r>
            <a:r>
              <a:rPr sz="1300" spc="-5" dirty="0">
                <a:latin typeface="Trebuchet MS"/>
                <a:cs typeface="Trebuchet MS"/>
              </a:rPr>
              <a:t>)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2000</a:t>
            </a:r>
            <a:r>
              <a:rPr sz="1300" spc="-10" dirty="0">
                <a:latin typeface="Trebuchet MS"/>
                <a:cs typeface="Trebuchet MS"/>
              </a:rPr>
              <a:t>U</a:t>
            </a:r>
            <a:r>
              <a:rPr sz="1300" spc="-5" dirty="0">
                <a:latin typeface="Trebuchet MS"/>
                <a:cs typeface="Trebuchet MS"/>
              </a:rPr>
              <a:t>I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60  CAP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PROCAPS	$21.544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531" y="905365"/>
            <a:ext cx="3207145" cy="16290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7435" y="466344"/>
            <a:ext cx="2409444" cy="240791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0351" y="3739540"/>
            <a:ext cx="3108909" cy="219035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89DBD5-DBE0-8830-86D0-FEDD23D00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8531" y="4331980"/>
            <a:ext cx="3183634" cy="1331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38444" y="6030467"/>
            <a:ext cx="3446145" cy="518159"/>
            <a:chOff x="5838444" y="6030467"/>
            <a:chExt cx="3446145" cy="518159"/>
          </a:xfrm>
        </p:grpSpPr>
        <p:sp>
          <p:nvSpPr>
            <p:cNvPr id="3" name="object 3"/>
            <p:cNvSpPr/>
            <p:nvPr/>
          </p:nvSpPr>
          <p:spPr>
            <a:xfrm>
              <a:off x="5848350" y="6040373"/>
              <a:ext cx="3426460" cy="498475"/>
            </a:xfrm>
            <a:custGeom>
              <a:avLst/>
              <a:gdLst/>
              <a:ahLst/>
              <a:cxnLst/>
              <a:rect l="l" t="t" r="r" b="b"/>
              <a:pathLst>
                <a:path w="3426459" h="498475">
                  <a:moveTo>
                    <a:pt x="3342894" y="0"/>
                  </a:moveTo>
                  <a:lnTo>
                    <a:pt x="83058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7"/>
                  </a:lnTo>
                  <a:lnTo>
                    <a:pt x="0" y="415289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8" y="498347"/>
                  </a:lnTo>
                  <a:lnTo>
                    <a:pt x="3342894" y="498347"/>
                  </a:lnTo>
                  <a:lnTo>
                    <a:pt x="3375213" y="491820"/>
                  </a:lnTo>
                  <a:lnTo>
                    <a:pt x="3401615" y="474021"/>
                  </a:lnTo>
                  <a:lnTo>
                    <a:pt x="3419421" y="447620"/>
                  </a:lnTo>
                  <a:lnTo>
                    <a:pt x="3425952" y="415289"/>
                  </a:lnTo>
                  <a:lnTo>
                    <a:pt x="3425952" y="83057"/>
                  </a:lnTo>
                  <a:lnTo>
                    <a:pt x="3419421" y="50727"/>
                  </a:lnTo>
                  <a:lnTo>
                    <a:pt x="3401615" y="24326"/>
                  </a:lnTo>
                  <a:lnTo>
                    <a:pt x="3375213" y="6527"/>
                  </a:lnTo>
                  <a:lnTo>
                    <a:pt x="33428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48350" y="6040373"/>
              <a:ext cx="3426460" cy="498475"/>
            </a:xfrm>
            <a:custGeom>
              <a:avLst/>
              <a:gdLst/>
              <a:ahLst/>
              <a:cxnLst/>
              <a:rect l="l" t="t" r="r" b="b"/>
              <a:pathLst>
                <a:path w="3426459" h="498475">
                  <a:moveTo>
                    <a:pt x="0" y="83057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8" y="0"/>
                  </a:lnTo>
                  <a:lnTo>
                    <a:pt x="3342894" y="0"/>
                  </a:lnTo>
                  <a:lnTo>
                    <a:pt x="3375213" y="6527"/>
                  </a:lnTo>
                  <a:lnTo>
                    <a:pt x="3401615" y="24326"/>
                  </a:lnTo>
                  <a:lnTo>
                    <a:pt x="3419421" y="50727"/>
                  </a:lnTo>
                  <a:lnTo>
                    <a:pt x="3425952" y="83057"/>
                  </a:lnTo>
                  <a:lnTo>
                    <a:pt x="3425952" y="415289"/>
                  </a:lnTo>
                  <a:lnTo>
                    <a:pt x="3419421" y="447620"/>
                  </a:lnTo>
                  <a:lnTo>
                    <a:pt x="3401615" y="474021"/>
                  </a:lnTo>
                  <a:lnTo>
                    <a:pt x="3375213" y="491820"/>
                  </a:lnTo>
                  <a:lnTo>
                    <a:pt x="3342894" y="498347"/>
                  </a:lnTo>
                  <a:lnTo>
                    <a:pt x="83058" y="498347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89"/>
                  </a:lnTo>
                  <a:lnTo>
                    <a:pt x="0" y="8305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89609" y="6130290"/>
            <a:ext cx="3648710" cy="498475"/>
          </a:xfrm>
          <a:custGeom>
            <a:avLst/>
            <a:gdLst/>
            <a:ahLst/>
            <a:cxnLst/>
            <a:rect l="l" t="t" r="r" b="b"/>
            <a:pathLst>
              <a:path w="3648710" h="498475">
                <a:moveTo>
                  <a:pt x="0" y="83058"/>
                </a:moveTo>
                <a:lnTo>
                  <a:pt x="6527" y="50727"/>
                </a:lnTo>
                <a:lnTo>
                  <a:pt x="24326" y="24326"/>
                </a:lnTo>
                <a:lnTo>
                  <a:pt x="50727" y="6527"/>
                </a:lnTo>
                <a:lnTo>
                  <a:pt x="83058" y="0"/>
                </a:lnTo>
                <a:lnTo>
                  <a:pt x="3565398" y="0"/>
                </a:lnTo>
                <a:lnTo>
                  <a:pt x="3597717" y="6527"/>
                </a:lnTo>
                <a:lnTo>
                  <a:pt x="3624119" y="24326"/>
                </a:lnTo>
                <a:lnTo>
                  <a:pt x="3641925" y="50727"/>
                </a:lnTo>
                <a:lnTo>
                  <a:pt x="3648455" y="83058"/>
                </a:lnTo>
                <a:lnTo>
                  <a:pt x="3648455" y="415290"/>
                </a:lnTo>
                <a:lnTo>
                  <a:pt x="3641925" y="447620"/>
                </a:lnTo>
                <a:lnTo>
                  <a:pt x="3624119" y="474021"/>
                </a:lnTo>
                <a:lnTo>
                  <a:pt x="3597717" y="491820"/>
                </a:lnTo>
                <a:lnTo>
                  <a:pt x="3565398" y="498348"/>
                </a:lnTo>
                <a:lnTo>
                  <a:pt x="83058" y="498348"/>
                </a:lnTo>
                <a:lnTo>
                  <a:pt x="50727" y="491820"/>
                </a:lnTo>
                <a:lnTo>
                  <a:pt x="24326" y="474021"/>
                </a:lnTo>
                <a:lnTo>
                  <a:pt x="6527" y="447620"/>
                </a:lnTo>
                <a:lnTo>
                  <a:pt x="0" y="415290"/>
                </a:lnTo>
                <a:lnTo>
                  <a:pt x="0" y="8305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416040" y="2907792"/>
            <a:ext cx="3107690" cy="498475"/>
            <a:chOff x="6416040" y="2907792"/>
            <a:chExt cx="3107690" cy="498475"/>
          </a:xfrm>
        </p:grpSpPr>
        <p:sp>
          <p:nvSpPr>
            <p:cNvPr id="7" name="object 7"/>
            <p:cNvSpPr/>
            <p:nvPr/>
          </p:nvSpPr>
          <p:spPr>
            <a:xfrm>
              <a:off x="6425946" y="2917698"/>
              <a:ext cx="3088005" cy="478790"/>
            </a:xfrm>
            <a:custGeom>
              <a:avLst/>
              <a:gdLst/>
              <a:ahLst/>
              <a:cxnLst/>
              <a:rect l="l" t="t" r="r" b="b"/>
              <a:pathLst>
                <a:path w="3088004" h="478789">
                  <a:moveTo>
                    <a:pt x="3007868" y="0"/>
                  </a:moveTo>
                  <a:lnTo>
                    <a:pt x="79755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5"/>
                  </a:lnTo>
                  <a:lnTo>
                    <a:pt x="0" y="398779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5" y="478536"/>
                  </a:lnTo>
                  <a:lnTo>
                    <a:pt x="3007868" y="478536"/>
                  </a:lnTo>
                  <a:lnTo>
                    <a:pt x="3038921" y="472271"/>
                  </a:lnTo>
                  <a:lnTo>
                    <a:pt x="3064271" y="455183"/>
                  </a:lnTo>
                  <a:lnTo>
                    <a:pt x="3081359" y="429833"/>
                  </a:lnTo>
                  <a:lnTo>
                    <a:pt x="3087624" y="398779"/>
                  </a:lnTo>
                  <a:lnTo>
                    <a:pt x="3087624" y="79755"/>
                  </a:lnTo>
                  <a:lnTo>
                    <a:pt x="3081359" y="48702"/>
                  </a:lnTo>
                  <a:lnTo>
                    <a:pt x="3064271" y="23352"/>
                  </a:lnTo>
                  <a:lnTo>
                    <a:pt x="3038921" y="6264"/>
                  </a:lnTo>
                  <a:lnTo>
                    <a:pt x="3007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25946" y="2917698"/>
              <a:ext cx="3088005" cy="478790"/>
            </a:xfrm>
            <a:custGeom>
              <a:avLst/>
              <a:gdLst/>
              <a:ahLst/>
              <a:cxnLst/>
              <a:rect l="l" t="t" r="r" b="b"/>
              <a:pathLst>
                <a:path w="3088004" h="478789">
                  <a:moveTo>
                    <a:pt x="0" y="79755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5" y="0"/>
                  </a:lnTo>
                  <a:lnTo>
                    <a:pt x="3007868" y="0"/>
                  </a:lnTo>
                  <a:lnTo>
                    <a:pt x="3038921" y="6264"/>
                  </a:lnTo>
                  <a:lnTo>
                    <a:pt x="3064271" y="23352"/>
                  </a:lnTo>
                  <a:lnTo>
                    <a:pt x="3081359" y="48702"/>
                  </a:lnTo>
                  <a:lnTo>
                    <a:pt x="3087624" y="79755"/>
                  </a:lnTo>
                  <a:lnTo>
                    <a:pt x="3087624" y="398779"/>
                  </a:lnTo>
                  <a:lnTo>
                    <a:pt x="3081359" y="429833"/>
                  </a:lnTo>
                  <a:lnTo>
                    <a:pt x="3064271" y="455183"/>
                  </a:lnTo>
                  <a:lnTo>
                    <a:pt x="3038921" y="472271"/>
                  </a:lnTo>
                  <a:lnTo>
                    <a:pt x="3007868" y="478536"/>
                  </a:lnTo>
                  <a:lnTo>
                    <a:pt x="79755" y="478536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86205" y="2984754"/>
            <a:ext cx="3522345" cy="478790"/>
          </a:xfrm>
          <a:custGeom>
            <a:avLst/>
            <a:gdLst/>
            <a:ahLst/>
            <a:cxnLst/>
            <a:rect l="l" t="t" r="r" b="b"/>
            <a:pathLst>
              <a:path w="3522345" h="478789">
                <a:moveTo>
                  <a:pt x="0" y="79756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6" y="0"/>
                </a:lnTo>
                <a:lnTo>
                  <a:pt x="3442207" y="0"/>
                </a:lnTo>
                <a:lnTo>
                  <a:pt x="3473261" y="6264"/>
                </a:lnTo>
                <a:lnTo>
                  <a:pt x="3498611" y="23352"/>
                </a:lnTo>
                <a:lnTo>
                  <a:pt x="3515699" y="48702"/>
                </a:lnTo>
                <a:lnTo>
                  <a:pt x="3521964" y="79756"/>
                </a:lnTo>
                <a:lnTo>
                  <a:pt x="3521964" y="398780"/>
                </a:lnTo>
                <a:lnTo>
                  <a:pt x="3515699" y="429833"/>
                </a:lnTo>
                <a:lnTo>
                  <a:pt x="3498611" y="455183"/>
                </a:lnTo>
                <a:lnTo>
                  <a:pt x="3473261" y="472271"/>
                </a:lnTo>
                <a:lnTo>
                  <a:pt x="3442207" y="478536"/>
                </a:lnTo>
                <a:lnTo>
                  <a:pt x="79756" y="478536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80"/>
                </a:lnTo>
                <a:lnTo>
                  <a:pt x="0" y="79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60475" y="2994405"/>
            <a:ext cx="29152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25" dirty="0">
                <a:latin typeface="Trebuchet MS"/>
                <a:cs typeface="Trebuchet MS"/>
              </a:rPr>
              <a:t>SULTAMICILINA</a:t>
            </a:r>
            <a:r>
              <a:rPr sz="1300" b="1" spc="-7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750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10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LS</a:t>
            </a:r>
            <a:endParaRPr sz="1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$48.992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9890" y="2961208"/>
            <a:ext cx="2530475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35" dirty="0">
                <a:latin typeface="Trebuchet MS"/>
                <a:cs typeface="Trebuchet MS"/>
              </a:rPr>
              <a:t>GESTAVIT</a:t>
            </a:r>
            <a:r>
              <a:rPr sz="1300" b="1" spc="-5" dirty="0">
                <a:latin typeface="Trebuchet MS"/>
                <a:cs typeface="Trebuchet MS"/>
              </a:rPr>
              <a:t> </a:t>
            </a:r>
            <a:r>
              <a:rPr sz="1300" b="1" spc="-25" dirty="0">
                <a:latin typeface="Trebuchet MS"/>
                <a:cs typeface="Trebuchet MS"/>
              </a:rPr>
              <a:t>MATERNO</a:t>
            </a:r>
            <a:r>
              <a:rPr sz="1300" b="1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30 CAPSULAS</a:t>
            </a:r>
            <a:endParaRPr sz="13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913765" algn="l"/>
              </a:tabLst>
            </a:pPr>
            <a:r>
              <a:rPr sz="1300" spc="-5" dirty="0">
                <a:latin typeface="Trebuchet MS"/>
                <a:cs typeface="Trebuchet MS"/>
              </a:rPr>
              <a:t>PROCAPS	$25.840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6129" y="6145174"/>
            <a:ext cx="3234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latin typeface="Trebuchet MS"/>
                <a:cs typeface="Trebuchet MS"/>
              </a:rPr>
              <a:t>NITAZOXANIDA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500</a:t>
            </a:r>
            <a:r>
              <a:rPr sz="1400" dirty="0">
                <a:latin typeface="Trebuchet MS"/>
                <a:cs typeface="Trebuchet MS"/>
              </a:rPr>
              <a:t> MG</a:t>
            </a:r>
            <a:r>
              <a:rPr sz="1400" spc="-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*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6</a:t>
            </a:r>
            <a:r>
              <a:rPr sz="1400" spc="-20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TAB</a:t>
            </a:r>
            <a:r>
              <a:rPr sz="1400" spc="-2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LASANTE</a:t>
            </a:r>
            <a:endParaRPr sz="14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Trebuchet MS"/>
                <a:cs typeface="Trebuchet MS"/>
              </a:rPr>
              <a:t>$11.450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74790" y="6048247"/>
            <a:ext cx="296989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ANEXIA</a:t>
            </a:r>
            <a:r>
              <a:rPr sz="1300" b="1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ETORICOXIB </a:t>
            </a:r>
            <a:r>
              <a:rPr sz="1300" spc="-5" dirty="0">
                <a:latin typeface="Trebuchet MS"/>
                <a:cs typeface="Trebuchet MS"/>
              </a:rPr>
              <a:t>120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7</a:t>
            </a:r>
            <a:r>
              <a:rPr sz="1300" spc="-35" dirty="0">
                <a:latin typeface="Trebuchet MS"/>
                <a:cs typeface="Trebuchet MS"/>
              </a:rPr>
              <a:t> TABLETAS</a:t>
            </a:r>
            <a:endParaRPr sz="1300">
              <a:latin typeface="Trebuchet MS"/>
              <a:cs typeface="Trebuchet MS"/>
            </a:endParaRPr>
          </a:p>
          <a:p>
            <a:pPr marR="32131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$19.870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847" y="4265871"/>
            <a:ext cx="2787395" cy="15405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600" y="4069079"/>
            <a:ext cx="3035807" cy="18790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4955" y="858037"/>
            <a:ext cx="2267163" cy="187504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00965" y="319659"/>
            <a:ext cx="3109099" cy="24321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66103" y="6182867"/>
            <a:ext cx="2819400" cy="518159"/>
            <a:chOff x="6166103" y="6182867"/>
            <a:chExt cx="2819400" cy="518159"/>
          </a:xfrm>
        </p:grpSpPr>
        <p:sp>
          <p:nvSpPr>
            <p:cNvPr id="3" name="object 3"/>
            <p:cNvSpPr/>
            <p:nvPr/>
          </p:nvSpPr>
          <p:spPr>
            <a:xfrm>
              <a:off x="6176009" y="6192773"/>
              <a:ext cx="2799715" cy="498475"/>
            </a:xfrm>
            <a:custGeom>
              <a:avLst/>
              <a:gdLst/>
              <a:ahLst/>
              <a:cxnLst/>
              <a:rect l="l" t="t" r="r" b="b"/>
              <a:pathLst>
                <a:path w="2799715" h="498475">
                  <a:moveTo>
                    <a:pt x="2716530" y="0"/>
                  </a:moveTo>
                  <a:lnTo>
                    <a:pt x="83057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7"/>
                  </a:lnTo>
                  <a:lnTo>
                    <a:pt x="0" y="415289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7" y="498347"/>
                  </a:lnTo>
                  <a:lnTo>
                    <a:pt x="2716530" y="498347"/>
                  </a:lnTo>
                  <a:lnTo>
                    <a:pt x="2748849" y="491820"/>
                  </a:lnTo>
                  <a:lnTo>
                    <a:pt x="2775251" y="474021"/>
                  </a:lnTo>
                  <a:lnTo>
                    <a:pt x="2793057" y="447620"/>
                  </a:lnTo>
                  <a:lnTo>
                    <a:pt x="2799588" y="415289"/>
                  </a:lnTo>
                  <a:lnTo>
                    <a:pt x="2799588" y="83057"/>
                  </a:lnTo>
                  <a:lnTo>
                    <a:pt x="2793057" y="50727"/>
                  </a:lnTo>
                  <a:lnTo>
                    <a:pt x="2775251" y="24326"/>
                  </a:lnTo>
                  <a:lnTo>
                    <a:pt x="2748849" y="6527"/>
                  </a:lnTo>
                  <a:lnTo>
                    <a:pt x="2716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76009" y="6192773"/>
              <a:ext cx="2799715" cy="498475"/>
            </a:xfrm>
            <a:custGeom>
              <a:avLst/>
              <a:gdLst/>
              <a:ahLst/>
              <a:cxnLst/>
              <a:rect l="l" t="t" r="r" b="b"/>
              <a:pathLst>
                <a:path w="2799715" h="498475">
                  <a:moveTo>
                    <a:pt x="0" y="83057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7" y="0"/>
                  </a:lnTo>
                  <a:lnTo>
                    <a:pt x="2716530" y="0"/>
                  </a:lnTo>
                  <a:lnTo>
                    <a:pt x="2748849" y="6527"/>
                  </a:lnTo>
                  <a:lnTo>
                    <a:pt x="2775251" y="24326"/>
                  </a:lnTo>
                  <a:lnTo>
                    <a:pt x="2793057" y="50727"/>
                  </a:lnTo>
                  <a:lnTo>
                    <a:pt x="2799588" y="83057"/>
                  </a:lnTo>
                  <a:lnTo>
                    <a:pt x="2799588" y="415289"/>
                  </a:lnTo>
                  <a:lnTo>
                    <a:pt x="2793057" y="447620"/>
                  </a:lnTo>
                  <a:lnTo>
                    <a:pt x="2775251" y="474021"/>
                  </a:lnTo>
                  <a:lnTo>
                    <a:pt x="2748849" y="491820"/>
                  </a:lnTo>
                  <a:lnTo>
                    <a:pt x="2716530" y="498347"/>
                  </a:lnTo>
                  <a:lnTo>
                    <a:pt x="83057" y="498347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89"/>
                  </a:lnTo>
                  <a:lnTo>
                    <a:pt x="0" y="8305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670041" y="2908554"/>
            <a:ext cx="3187065" cy="478790"/>
          </a:xfrm>
          <a:custGeom>
            <a:avLst/>
            <a:gdLst/>
            <a:ahLst/>
            <a:cxnLst/>
            <a:rect l="l" t="t" r="r" b="b"/>
            <a:pathLst>
              <a:path w="3187065" h="478789">
                <a:moveTo>
                  <a:pt x="0" y="79756"/>
                </a:move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6" y="0"/>
                </a:lnTo>
                <a:lnTo>
                  <a:pt x="3106928" y="0"/>
                </a:lnTo>
                <a:lnTo>
                  <a:pt x="3137981" y="6264"/>
                </a:lnTo>
                <a:lnTo>
                  <a:pt x="3163331" y="23352"/>
                </a:lnTo>
                <a:lnTo>
                  <a:pt x="3180419" y="48702"/>
                </a:lnTo>
                <a:lnTo>
                  <a:pt x="3186684" y="79756"/>
                </a:lnTo>
                <a:lnTo>
                  <a:pt x="3186684" y="398780"/>
                </a:lnTo>
                <a:lnTo>
                  <a:pt x="3180419" y="429833"/>
                </a:lnTo>
                <a:lnTo>
                  <a:pt x="3163331" y="455183"/>
                </a:lnTo>
                <a:lnTo>
                  <a:pt x="3137981" y="472271"/>
                </a:lnTo>
                <a:lnTo>
                  <a:pt x="3106928" y="478536"/>
                </a:lnTo>
                <a:lnTo>
                  <a:pt x="79756" y="478536"/>
                </a:lnTo>
                <a:lnTo>
                  <a:pt x="48702" y="472271"/>
                </a:lnTo>
                <a:lnTo>
                  <a:pt x="23352" y="455183"/>
                </a:lnTo>
                <a:lnTo>
                  <a:pt x="6264" y="429833"/>
                </a:lnTo>
                <a:lnTo>
                  <a:pt x="0" y="398780"/>
                </a:lnTo>
                <a:lnTo>
                  <a:pt x="0" y="79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7917" y="2929889"/>
            <a:ext cx="2920365" cy="477520"/>
          </a:xfrm>
          <a:custGeom>
            <a:avLst/>
            <a:gdLst/>
            <a:ahLst/>
            <a:cxnLst/>
            <a:rect l="l" t="t" r="r" b="b"/>
            <a:pathLst>
              <a:path w="2920365" h="477520">
                <a:moveTo>
                  <a:pt x="0" y="79501"/>
                </a:moveTo>
                <a:lnTo>
                  <a:pt x="6248" y="48541"/>
                </a:lnTo>
                <a:lnTo>
                  <a:pt x="23287" y="23272"/>
                </a:lnTo>
                <a:lnTo>
                  <a:pt x="48557" y="6242"/>
                </a:lnTo>
                <a:lnTo>
                  <a:pt x="79501" y="0"/>
                </a:lnTo>
                <a:lnTo>
                  <a:pt x="2840482" y="0"/>
                </a:lnTo>
                <a:lnTo>
                  <a:pt x="2871442" y="6242"/>
                </a:lnTo>
                <a:lnTo>
                  <a:pt x="2896711" y="23272"/>
                </a:lnTo>
                <a:lnTo>
                  <a:pt x="2913741" y="48541"/>
                </a:lnTo>
                <a:lnTo>
                  <a:pt x="2919984" y="79501"/>
                </a:lnTo>
                <a:lnTo>
                  <a:pt x="2919984" y="397510"/>
                </a:lnTo>
                <a:lnTo>
                  <a:pt x="2913741" y="428470"/>
                </a:lnTo>
                <a:lnTo>
                  <a:pt x="2896711" y="453739"/>
                </a:lnTo>
                <a:lnTo>
                  <a:pt x="2871442" y="470769"/>
                </a:lnTo>
                <a:lnTo>
                  <a:pt x="2840482" y="477012"/>
                </a:lnTo>
                <a:lnTo>
                  <a:pt x="79501" y="477012"/>
                </a:lnTo>
                <a:lnTo>
                  <a:pt x="48557" y="470769"/>
                </a:lnTo>
                <a:lnTo>
                  <a:pt x="23287" y="453739"/>
                </a:lnTo>
                <a:lnTo>
                  <a:pt x="6248" y="428470"/>
                </a:lnTo>
                <a:lnTo>
                  <a:pt x="0" y="397510"/>
                </a:lnTo>
                <a:lnTo>
                  <a:pt x="0" y="79501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5773" y="2946907"/>
            <a:ext cx="24384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3715" marR="5080" indent="-501650">
              <a:lnSpc>
                <a:spcPct val="100000"/>
              </a:lnSpc>
              <a:spcBef>
                <a:spcPts val="95"/>
              </a:spcBef>
              <a:tabLst>
                <a:tab pos="1428115" algn="l"/>
              </a:tabLst>
            </a:pPr>
            <a:r>
              <a:rPr sz="1300" b="1" spc="-10" dirty="0">
                <a:latin typeface="Trebuchet MS"/>
                <a:cs typeface="Trebuchet MS"/>
              </a:rPr>
              <a:t>N</a:t>
            </a:r>
            <a:r>
              <a:rPr sz="1300" b="1" spc="-15" dirty="0">
                <a:latin typeface="Trebuchet MS"/>
                <a:cs typeface="Trebuchet MS"/>
              </a:rPr>
              <a:t>A</a:t>
            </a:r>
            <a:r>
              <a:rPr sz="1300" b="1" spc="-80" dirty="0">
                <a:latin typeface="Trebuchet MS"/>
                <a:cs typeface="Trebuchet MS"/>
              </a:rPr>
              <a:t>F</a:t>
            </a:r>
            <a:r>
              <a:rPr sz="1300" b="1" spc="-10" dirty="0">
                <a:latin typeface="Trebuchet MS"/>
                <a:cs typeface="Trebuchet MS"/>
              </a:rPr>
              <a:t>A</a:t>
            </a:r>
            <a:r>
              <a:rPr sz="1300" b="1" spc="-15" dirty="0">
                <a:latin typeface="Trebuchet MS"/>
                <a:cs typeface="Trebuchet MS"/>
              </a:rPr>
              <a:t>Z</a:t>
            </a:r>
            <a:r>
              <a:rPr sz="1300" b="1" spc="-10" dirty="0">
                <a:latin typeface="Trebuchet MS"/>
                <a:cs typeface="Trebuchet MS"/>
              </a:rPr>
              <a:t>O</a:t>
            </a:r>
            <a:r>
              <a:rPr sz="1300" b="1" spc="-5" dirty="0">
                <a:latin typeface="Trebuchet MS"/>
                <a:cs typeface="Trebuchet MS"/>
              </a:rPr>
              <a:t>L</a:t>
            </a:r>
            <a:r>
              <a:rPr sz="1300" b="1" spc="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(OXIME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AZOL</a:t>
            </a:r>
            <a:r>
              <a:rPr sz="1300" spc="-10" dirty="0">
                <a:latin typeface="Trebuchet MS"/>
                <a:cs typeface="Trebuchet MS"/>
              </a:rPr>
              <a:t>IN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0.5</a:t>
            </a:r>
            <a:r>
              <a:rPr sz="1300" spc="-10" dirty="0">
                <a:latin typeface="Trebuchet MS"/>
                <a:cs typeface="Trebuchet MS"/>
              </a:rPr>
              <a:t>%)  </a:t>
            </a:r>
            <a:r>
              <a:rPr sz="1300" spc="-5" dirty="0">
                <a:latin typeface="Trebuchet MS"/>
                <a:cs typeface="Trebuchet MS"/>
              </a:rPr>
              <a:t>FCO 15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	$9.300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6120" y="2898139"/>
            <a:ext cx="29610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3505" marR="5080" indent="-91440">
              <a:lnSpc>
                <a:spcPct val="100000"/>
              </a:lnSpc>
              <a:spcBef>
                <a:spcPts val="105"/>
              </a:spcBef>
              <a:tabLst>
                <a:tab pos="1870710" algn="l"/>
              </a:tabLst>
            </a:pPr>
            <a:r>
              <a:rPr sz="1400" b="1" spc="-25" dirty="0">
                <a:latin typeface="Trebuchet MS"/>
                <a:cs typeface="Trebuchet MS"/>
              </a:rPr>
              <a:t>STAFEN </a:t>
            </a:r>
            <a:r>
              <a:rPr sz="1400" b="1" dirty="0">
                <a:latin typeface="Trebuchet MS"/>
                <a:cs typeface="Trebuchet MS"/>
              </a:rPr>
              <a:t>(</a:t>
            </a:r>
            <a:r>
              <a:rPr sz="1400" dirty="0">
                <a:latin typeface="Trebuchet MS"/>
                <a:cs typeface="Trebuchet MS"/>
              </a:rPr>
              <a:t>ACIDO </a:t>
            </a:r>
            <a:r>
              <a:rPr sz="1400" spc="-20" dirty="0">
                <a:latin typeface="Trebuchet MS"/>
                <a:cs typeface="Trebuchet MS"/>
              </a:rPr>
              <a:t>FENOFIB+ROSUVASTA </a:t>
            </a:r>
            <a:r>
              <a:rPr sz="1400" spc="-409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135/20</a:t>
            </a:r>
            <a:r>
              <a:rPr sz="1400" spc="3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MG </a:t>
            </a:r>
            <a:r>
              <a:rPr sz="1400" spc="-5" dirty="0">
                <a:latin typeface="Trebuchet MS"/>
                <a:cs typeface="Trebuchet MS"/>
              </a:rPr>
              <a:t>30</a:t>
            </a:r>
            <a:r>
              <a:rPr sz="1400" spc="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CAPS	$147.980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0071" y="6223203"/>
            <a:ext cx="24860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975" algn="ctr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Trebuchet MS"/>
                <a:cs typeface="Trebuchet MS"/>
              </a:rPr>
              <a:t>O</a:t>
            </a:r>
            <a:r>
              <a:rPr sz="1300" dirty="0">
                <a:latin typeface="Trebuchet MS"/>
                <a:cs typeface="Trebuchet MS"/>
              </a:rPr>
              <a:t>L</a:t>
            </a:r>
            <a:r>
              <a:rPr sz="1300" spc="-5" dirty="0">
                <a:latin typeface="Trebuchet MS"/>
                <a:cs typeface="Trebuchet MS"/>
              </a:rPr>
              <a:t>O</a:t>
            </a:r>
            <a:r>
              <a:rPr sz="1300" spc="-150" dirty="0">
                <a:latin typeface="Trebuchet MS"/>
                <a:cs typeface="Trebuchet MS"/>
              </a:rPr>
              <a:t>P</a:t>
            </a:r>
            <a:r>
              <a:rPr sz="1300" spc="-135" dirty="0">
                <a:latin typeface="Trebuchet MS"/>
                <a:cs typeface="Trebuchet MS"/>
              </a:rPr>
              <a:t>AT</a:t>
            </a:r>
            <a:r>
              <a:rPr sz="1300" spc="-5" dirty="0">
                <a:latin typeface="Trebuchet MS"/>
                <a:cs typeface="Trebuchet MS"/>
              </a:rPr>
              <a:t>ADINA</a:t>
            </a:r>
            <a:r>
              <a:rPr sz="1300" spc="-6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0.2% X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endParaRPr sz="1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tabLst>
                <a:tab pos="1877695" algn="l"/>
              </a:tabLst>
            </a:pPr>
            <a:r>
              <a:rPr sz="1300" b="1" spc="-15" dirty="0">
                <a:latin typeface="Trebuchet MS"/>
                <a:cs typeface="Trebuchet MS"/>
              </a:rPr>
              <a:t>OFTALMOTRIALER	</a:t>
            </a:r>
            <a:r>
              <a:rPr sz="1300" spc="-5" dirty="0">
                <a:latin typeface="Trebuchet MS"/>
                <a:cs typeface="Trebuchet MS"/>
              </a:rPr>
              <a:t>$11.500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3553967"/>
            <a:ext cx="2487168" cy="248716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7412" y="425412"/>
            <a:ext cx="851899" cy="22383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1899" y="255358"/>
            <a:ext cx="3658186" cy="248428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89482" y="6200394"/>
            <a:ext cx="3203575" cy="478790"/>
          </a:xfrm>
          <a:custGeom>
            <a:avLst/>
            <a:gdLst/>
            <a:ahLst/>
            <a:cxnLst/>
            <a:rect l="l" t="t" r="r" b="b"/>
            <a:pathLst>
              <a:path w="3203575" h="478790">
                <a:moveTo>
                  <a:pt x="0" y="79755"/>
                </a:moveTo>
                <a:lnTo>
                  <a:pt x="6268" y="48713"/>
                </a:lnTo>
                <a:lnTo>
                  <a:pt x="23361" y="23361"/>
                </a:lnTo>
                <a:lnTo>
                  <a:pt x="48713" y="6268"/>
                </a:lnTo>
                <a:lnTo>
                  <a:pt x="79756" y="0"/>
                </a:lnTo>
                <a:lnTo>
                  <a:pt x="3123692" y="0"/>
                </a:lnTo>
                <a:lnTo>
                  <a:pt x="3154745" y="6268"/>
                </a:lnTo>
                <a:lnTo>
                  <a:pt x="3180095" y="23361"/>
                </a:lnTo>
                <a:lnTo>
                  <a:pt x="3197183" y="48713"/>
                </a:lnTo>
                <a:lnTo>
                  <a:pt x="3203447" y="79755"/>
                </a:lnTo>
                <a:lnTo>
                  <a:pt x="3203447" y="398779"/>
                </a:lnTo>
                <a:lnTo>
                  <a:pt x="3197183" y="429822"/>
                </a:lnTo>
                <a:lnTo>
                  <a:pt x="3180095" y="455174"/>
                </a:lnTo>
                <a:lnTo>
                  <a:pt x="3154745" y="472267"/>
                </a:lnTo>
                <a:lnTo>
                  <a:pt x="3123692" y="478535"/>
                </a:lnTo>
                <a:lnTo>
                  <a:pt x="79756" y="478535"/>
                </a:lnTo>
                <a:lnTo>
                  <a:pt x="48713" y="472267"/>
                </a:lnTo>
                <a:lnTo>
                  <a:pt x="23361" y="455174"/>
                </a:lnTo>
                <a:lnTo>
                  <a:pt x="6268" y="429822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90852" y="6209487"/>
            <a:ext cx="25990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Trebuchet MS"/>
                <a:cs typeface="Trebuchet MS"/>
              </a:rPr>
              <a:t>BETAHISTINA</a:t>
            </a:r>
            <a:r>
              <a:rPr sz="1300" b="1" spc="-5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8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LS</a:t>
            </a:r>
            <a:endParaRPr sz="1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300" b="1" spc="-10" dirty="0">
                <a:latin typeface="Trebuchet MS"/>
                <a:cs typeface="Trebuchet MS"/>
              </a:rPr>
              <a:t>$12.870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4627" y="4011140"/>
            <a:ext cx="3297936" cy="208943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28715" y="5974079"/>
            <a:ext cx="3540760" cy="518159"/>
            <a:chOff x="5728715" y="5974079"/>
            <a:chExt cx="3540760" cy="518159"/>
          </a:xfrm>
        </p:grpSpPr>
        <p:sp>
          <p:nvSpPr>
            <p:cNvPr id="3" name="object 3"/>
            <p:cNvSpPr/>
            <p:nvPr/>
          </p:nvSpPr>
          <p:spPr>
            <a:xfrm>
              <a:off x="5738621" y="5983985"/>
              <a:ext cx="3520440" cy="498475"/>
            </a:xfrm>
            <a:custGeom>
              <a:avLst/>
              <a:gdLst/>
              <a:ahLst/>
              <a:cxnLst/>
              <a:rect l="l" t="t" r="r" b="b"/>
              <a:pathLst>
                <a:path w="3520440" h="498475">
                  <a:moveTo>
                    <a:pt x="3437381" y="0"/>
                  </a:moveTo>
                  <a:lnTo>
                    <a:pt x="83057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7"/>
                  </a:lnTo>
                  <a:lnTo>
                    <a:pt x="0" y="415289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7" y="498347"/>
                  </a:lnTo>
                  <a:lnTo>
                    <a:pt x="3437381" y="498347"/>
                  </a:lnTo>
                  <a:lnTo>
                    <a:pt x="3469701" y="491820"/>
                  </a:lnTo>
                  <a:lnTo>
                    <a:pt x="3496103" y="474021"/>
                  </a:lnTo>
                  <a:lnTo>
                    <a:pt x="3513909" y="447620"/>
                  </a:lnTo>
                  <a:lnTo>
                    <a:pt x="3520439" y="415289"/>
                  </a:lnTo>
                  <a:lnTo>
                    <a:pt x="3520439" y="83057"/>
                  </a:lnTo>
                  <a:lnTo>
                    <a:pt x="3513909" y="50727"/>
                  </a:lnTo>
                  <a:lnTo>
                    <a:pt x="3496103" y="24326"/>
                  </a:lnTo>
                  <a:lnTo>
                    <a:pt x="3469701" y="6527"/>
                  </a:lnTo>
                  <a:lnTo>
                    <a:pt x="34373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38621" y="5983985"/>
              <a:ext cx="3520440" cy="498475"/>
            </a:xfrm>
            <a:custGeom>
              <a:avLst/>
              <a:gdLst/>
              <a:ahLst/>
              <a:cxnLst/>
              <a:rect l="l" t="t" r="r" b="b"/>
              <a:pathLst>
                <a:path w="3520440" h="498475">
                  <a:moveTo>
                    <a:pt x="0" y="83057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7" y="0"/>
                  </a:lnTo>
                  <a:lnTo>
                    <a:pt x="3437381" y="0"/>
                  </a:lnTo>
                  <a:lnTo>
                    <a:pt x="3469701" y="6527"/>
                  </a:lnTo>
                  <a:lnTo>
                    <a:pt x="3496103" y="24326"/>
                  </a:lnTo>
                  <a:lnTo>
                    <a:pt x="3513909" y="50727"/>
                  </a:lnTo>
                  <a:lnTo>
                    <a:pt x="3520439" y="83057"/>
                  </a:lnTo>
                  <a:lnTo>
                    <a:pt x="3520439" y="415289"/>
                  </a:lnTo>
                  <a:lnTo>
                    <a:pt x="3513909" y="447620"/>
                  </a:lnTo>
                  <a:lnTo>
                    <a:pt x="3496103" y="474021"/>
                  </a:lnTo>
                  <a:lnTo>
                    <a:pt x="3469701" y="491820"/>
                  </a:lnTo>
                  <a:lnTo>
                    <a:pt x="3437381" y="498347"/>
                  </a:lnTo>
                  <a:lnTo>
                    <a:pt x="83057" y="498347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89"/>
                  </a:lnTo>
                  <a:lnTo>
                    <a:pt x="0" y="8305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73658" y="5734050"/>
            <a:ext cx="3550920" cy="500380"/>
          </a:xfrm>
          <a:custGeom>
            <a:avLst/>
            <a:gdLst/>
            <a:ahLst/>
            <a:cxnLst/>
            <a:rect l="l" t="t" r="r" b="b"/>
            <a:pathLst>
              <a:path w="3550920" h="500379">
                <a:moveTo>
                  <a:pt x="0" y="83312"/>
                </a:moveTo>
                <a:lnTo>
                  <a:pt x="6547" y="50883"/>
                </a:lnTo>
                <a:lnTo>
                  <a:pt x="24401" y="24401"/>
                </a:lnTo>
                <a:lnTo>
                  <a:pt x="50883" y="6547"/>
                </a:lnTo>
                <a:lnTo>
                  <a:pt x="83311" y="0"/>
                </a:lnTo>
                <a:lnTo>
                  <a:pt x="3467607" y="0"/>
                </a:lnTo>
                <a:lnTo>
                  <a:pt x="3500020" y="6547"/>
                </a:lnTo>
                <a:lnTo>
                  <a:pt x="3526504" y="24401"/>
                </a:lnTo>
                <a:lnTo>
                  <a:pt x="3544367" y="50883"/>
                </a:lnTo>
                <a:lnTo>
                  <a:pt x="3550919" y="83312"/>
                </a:lnTo>
                <a:lnTo>
                  <a:pt x="3550919" y="416559"/>
                </a:lnTo>
                <a:lnTo>
                  <a:pt x="3544367" y="448988"/>
                </a:lnTo>
                <a:lnTo>
                  <a:pt x="3526504" y="475470"/>
                </a:lnTo>
                <a:lnTo>
                  <a:pt x="3500020" y="493324"/>
                </a:lnTo>
                <a:lnTo>
                  <a:pt x="3467607" y="499872"/>
                </a:lnTo>
                <a:lnTo>
                  <a:pt x="83311" y="499872"/>
                </a:lnTo>
                <a:lnTo>
                  <a:pt x="50883" y="493324"/>
                </a:lnTo>
                <a:lnTo>
                  <a:pt x="24401" y="475470"/>
                </a:lnTo>
                <a:lnTo>
                  <a:pt x="6547" y="448988"/>
                </a:lnTo>
                <a:lnTo>
                  <a:pt x="0" y="416559"/>
                </a:lnTo>
                <a:lnTo>
                  <a:pt x="0" y="833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615940" y="2830067"/>
            <a:ext cx="3793490" cy="498475"/>
            <a:chOff x="5615940" y="2830067"/>
            <a:chExt cx="3793490" cy="498475"/>
          </a:xfrm>
        </p:grpSpPr>
        <p:sp>
          <p:nvSpPr>
            <p:cNvPr id="7" name="object 7"/>
            <p:cNvSpPr/>
            <p:nvPr/>
          </p:nvSpPr>
          <p:spPr>
            <a:xfrm>
              <a:off x="5625846" y="2839973"/>
              <a:ext cx="3773804" cy="478790"/>
            </a:xfrm>
            <a:custGeom>
              <a:avLst/>
              <a:gdLst/>
              <a:ahLst/>
              <a:cxnLst/>
              <a:rect l="l" t="t" r="r" b="b"/>
              <a:pathLst>
                <a:path w="3773804" h="478789">
                  <a:moveTo>
                    <a:pt x="3693668" y="0"/>
                  </a:moveTo>
                  <a:lnTo>
                    <a:pt x="79755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5"/>
                  </a:lnTo>
                  <a:lnTo>
                    <a:pt x="0" y="398779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5" y="478536"/>
                  </a:lnTo>
                  <a:lnTo>
                    <a:pt x="3693668" y="478536"/>
                  </a:lnTo>
                  <a:lnTo>
                    <a:pt x="3724721" y="472271"/>
                  </a:lnTo>
                  <a:lnTo>
                    <a:pt x="3750071" y="455183"/>
                  </a:lnTo>
                  <a:lnTo>
                    <a:pt x="3767159" y="429833"/>
                  </a:lnTo>
                  <a:lnTo>
                    <a:pt x="3773424" y="398779"/>
                  </a:lnTo>
                  <a:lnTo>
                    <a:pt x="3773424" y="79755"/>
                  </a:lnTo>
                  <a:lnTo>
                    <a:pt x="3767159" y="48702"/>
                  </a:lnTo>
                  <a:lnTo>
                    <a:pt x="3750071" y="23352"/>
                  </a:lnTo>
                  <a:lnTo>
                    <a:pt x="3724721" y="6264"/>
                  </a:lnTo>
                  <a:lnTo>
                    <a:pt x="3693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25846" y="2839973"/>
              <a:ext cx="3773804" cy="478790"/>
            </a:xfrm>
            <a:custGeom>
              <a:avLst/>
              <a:gdLst/>
              <a:ahLst/>
              <a:cxnLst/>
              <a:rect l="l" t="t" r="r" b="b"/>
              <a:pathLst>
                <a:path w="3773804" h="478789">
                  <a:moveTo>
                    <a:pt x="0" y="79755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5" y="0"/>
                  </a:lnTo>
                  <a:lnTo>
                    <a:pt x="3693668" y="0"/>
                  </a:lnTo>
                  <a:lnTo>
                    <a:pt x="3724721" y="6264"/>
                  </a:lnTo>
                  <a:lnTo>
                    <a:pt x="3750071" y="23352"/>
                  </a:lnTo>
                  <a:lnTo>
                    <a:pt x="3767159" y="48702"/>
                  </a:lnTo>
                  <a:lnTo>
                    <a:pt x="3773424" y="79755"/>
                  </a:lnTo>
                  <a:lnTo>
                    <a:pt x="3773424" y="398779"/>
                  </a:lnTo>
                  <a:lnTo>
                    <a:pt x="3767159" y="429833"/>
                  </a:lnTo>
                  <a:lnTo>
                    <a:pt x="3750071" y="455183"/>
                  </a:lnTo>
                  <a:lnTo>
                    <a:pt x="3724721" y="472271"/>
                  </a:lnTo>
                  <a:lnTo>
                    <a:pt x="3693668" y="478536"/>
                  </a:lnTo>
                  <a:lnTo>
                    <a:pt x="79755" y="478536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30046" y="2673857"/>
            <a:ext cx="2875915" cy="478790"/>
          </a:xfrm>
          <a:custGeom>
            <a:avLst/>
            <a:gdLst/>
            <a:ahLst/>
            <a:cxnLst/>
            <a:rect l="l" t="t" r="r" b="b"/>
            <a:pathLst>
              <a:path w="2875915" h="478789">
                <a:moveTo>
                  <a:pt x="0" y="79755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6" y="0"/>
                </a:lnTo>
                <a:lnTo>
                  <a:pt x="2796031" y="0"/>
                </a:lnTo>
                <a:lnTo>
                  <a:pt x="2827085" y="6264"/>
                </a:lnTo>
                <a:lnTo>
                  <a:pt x="2852435" y="23352"/>
                </a:lnTo>
                <a:lnTo>
                  <a:pt x="2869523" y="48702"/>
                </a:lnTo>
                <a:lnTo>
                  <a:pt x="2875788" y="79755"/>
                </a:lnTo>
                <a:lnTo>
                  <a:pt x="2875788" y="398779"/>
                </a:lnTo>
                <a:lnTo>
                  <a:pt x="2869523" y="429833"/>
                </a:lnTo>
                <a:lnTo>
                  <a:pt x="2852435" y="455183"/>
                </a:lnTo>
                <a:lnTo>
                  <a:pt x="2827085" y="472271"/>
                </a:lnTo>
                <a:lnTo>
                  <a:pt x="2796031" y="478536"/>
                </a:lnTo>
                <a:lnTo>
                  <a:pt x="79756" y="478536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35049" y="2706116"/>
            <a:ext cx="17494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904" marR="5080" indent="-243840">
              <a:lnSpc>
                <a:spcPct val="100000"/>
              </a:lnSpc>
              <a:spcBef>
                <a:spcPts val="95"/>
              </a:spcBef>
              <a:tabLst>
                <a:tab pos="899160" algn="l"/>
              </a:tabLst>
            </a:pPr>
            <a:r>
              <a:rPr sz="1300" b="1" spc="-20" dirty="0">
                <a:latin typeface="Trebuchet MS"/>
                <a:cs typeface="Trebuchet MS"/>
              </a:rPr>
              <a:t>TOBRADEX</a:t>
            </a:r>
            <a:r>
              <a:rPr sz="1300" b="1" spc="1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GOTAS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ALCON	</a:t>
            </a:r>
            <a:r>
              <a:rPr sz="1300" spc="-10" dirty="0">
                <a:latin typeface="Arial MT"/>
                <a:cs typeface="Arial MT"/>
              </a:rPr>
              <a:t>$24.894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1484" y="2884169"/>
            <a:ext cx="280606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Trebuchet MS"/>
                <a:cs typeface="Trebuchet MS"/>
              </a:rPr>
              <a:t>TOBRACORT</a:t>
            </a:r>
            <a:r>
              <a:rPr sz="1300" b="1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3%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GOTAS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6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PROCAPS</a:t>
            </a:r>
            <a:endParaRPr sz="1300">
              <a:latin typeface="Trebuchet MS"/>
              <a:cs typeface="Trebuchet MS"/>
            </a:endParaRPr>
          </a:p>
          <a:p>
            <a:pPr marL="4953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18.946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0782" y="5804103"/>
            <a:ext cx="29152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25" dirty="0">
                <a:latin typeface="Trebuchet MS"/>
                <a:cs typeface="Trebuchet MS"/>
              </a:rPr>
              <a:t>SULTAMICILINA</a:t>
            </a:r>
            <a:r>
              <a:rPr sz="1300" b="1" spc="-7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375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10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LS</a:t>
            </a:r>
            <a:endParaRPr sz="1300">
              <a:latin typeface="Trebuchet MS"/>
              <a:cs typeface="Trebuchet MS"/>
            </a:endParaRPr>
          </a:p>
          <a:p>
            <a:pPr marL="254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$28.694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51472" y="6028131"/>
            <a:ext cx="20929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2745" marR="5080" indent="-360045">
              <a:lnSpc>
                <a:spcPct val="100000"/>
              </a:lnSpc>
              <a:spcBef>
                <a:spcPts val="95"/>
              </a:spcBef>
              <a:tabLst>
                <a:tab pos="1138555" algn="l"/>
              </a:tabLst>
            </a:pPr>
            <a:r>
              <a:rPr sz="1300" b="1" spc="-10" dirty="0">
                <a:latin typeface="Trebuchet MS"/>
                <a:cs typeface="Trebuchet MS"/>
              </a:rPr>
              <a:t>SILIMARINA</a:t>
            </a:r>
            <a:r>
              <a:rPr sz="1300" b="1" spc="-5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150MG X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30" dirty="0">
                <a:latin typeface="Trebuchet MS"/>
                <a:cs typeface="Trebuchet MS"/>
              </a:rPr>
              <a:t>GENFAR	</a:t>
            </a:r>
            <a:r>
              <a:rPr sz="1300" spc="-5" dirty="0">
                <a:latin typeface="Trebuchet MS"/>
                <a:cs typeface="Trebuchet MS"/>
              </a:rPr>
              <a:t>$17.450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0320" y="3689603"/>
            <a:ext cx="2232660" cy="22326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2411" y="3561684"/>
            <a:ext cx="2232660" cy="191240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7534" y="0"/>
            <a:ext cx="3014484" cy="290385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9751" y="29078"/>
            <a:ext cx="1302470" cy="27333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" y="5871974"/>
            <a:ext cx="7207758" cy="9860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236" y="6069888"/>
            <a:ext cx="63474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Portafolio </a:t>
            </a:r>
            <a:r>
              <a:rPr spc="-5" dirty="0"/>
              <a:t>listado</a:t>
            </a:r>
            <a:r>
              <a:rPr spc="-30" dirty="0"/>
              <a:t> </a:t>
            </a:r>
            <a:r>
              <a:rPr spc="-5" dirty="0"/>
              <a:t>M2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20155" y="6065520"/>
            <a:ext cx="3022600" cy="416559"/>
            <a:chOff x="5820155" y="6065520"/>
            <a:chExt cx="3022600" cy="416559"/>
          </a:xfrm>
        </p:grpSpPr>
        <p:sp>
          <p:nvSpPr>
            <p:cNvPr id="3" name="object 3"/>
            <p:cNvSpPr/>
            <p:nvPr/>
          </p:nvSpPr>
          <p:spPr>
            <a:xfrm>
              <a:off x="5830061" y="6075426"/>
              <a:ext cx="3002280" cy="396240"/>
            </a:xfrm>
            <a:custGeom>
              <a:avLst/>
              <a:gdLst/>
              <a:ahLst/>
              <a:cxnLst/>
              <a:rect l="l" t="t" r="r" b="b"/>
              <a:pathLst>
                <a:path w="3002279" h="396239">
                  <a:moveTo>
                    <a:pt x="2936240" y="0"/>
                  </a:moveTo>
                  <a:lnTo>
                    <a:pt x="66039" y="0"/>
                  </a:lnTo>
                  <a:lnTo>
                    <a:pt x="40344" y="5189"/>
                  </a:lnTo>
                  <a:lnTo>
                    <a:pt x="19351" y="19342"/>
                  </a:lnTo>
                  <a:lnTo>
                    <a:pt x="5193" y="40333"/>
                  </a:lnTo>
                  <a:lnTo>
                    <a:pt x="0" y="66040"/>
                  </a:lnTo>
                  <a:lnTo>
                    <a:pt x="0" y="330200"/>
                  </a:lnTo>
                  <a:lnTo>
                    <a:pt x="5193" y="355906"/>
                  </a:lnTo>
                  <a:lnTo>
                    <a:pt x="19351" y="376897"/>
                  </a:lnTo>
                  <a:lnTo>
                    <a:pt x="40344" y="391050"/>
                  </a:lnTo>
                  <a:lnTo>
                    <a:pt x="66039" y="396240"/>
                  </a:lnTo>
                  <a:lnTo>
                    <a:pt x="2936240" y="396240"/>
                  </a:lnTo>
                  <a:lnTo>
                    <a:pt x="2961935" y="391050"/>
                  </a:lnTo>
                  <a:lnTo>
                    <a:pt x="2982928" y="376897"/>
                  </a:lnTo>
                  <a:lnTo>
                    <a:pt x="2997086" y="355906"/>
                  </a:lnTo>
                  <a:lnTo>
                    <a:pt x="3002280" y="330200"/>
                  </a:lnTo>
                  <a:lnTo>
                    <a:pt x="3002280" y="66040"/>
                  </a:lnTo>
                  <a:lnTo>
                    <a:pt x="2997086" y="40333"/>
                  </a:lnTo>
                  <a:lnTo>
                    <a:pt x="2982928" y="19342"/>
                  </a:lnTo>
                  <a:lnTo>
                    <a:pt x="2961935" y="5189"/>
                  </a:lnTo>
                  <a:lnTo>
                    <a:pt x="2936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30061" y="6075426"/>
              <a:ext cx="3002280" cy="396240"/>
            </a:xfrm>
            <a:custGeom>
              <a:avLst/>
              <a:gdLst/>
              <a:ahLst/>
              <a:cxnLst/>
              <a:rect l="l" t="t" r="r" b="b"/>
              <a:pathLst>
                <a:path w="3002279" h="396239">
                  <a:moveTo>
                    <a:pt x="0" y="66040"/>
                  </a:moveTo>
                  <a:lnTo>
                    <a:pt x="5193" y="40333"/>
                  </a:lnTo>
                  <a:lnTo>
                    <a:pt x="19351" y="19342"/>
                  </a:lnTo>
                  <a:lnTo>
                    <a:pt x="40344" y="5189"/>
                  </a:lnTo>
                  <a:lnTo>
                    <a:pt x="66039" y="0"/>
                  </a:lnTo>
                  <a:lnTo>
                    <a:pt x="2936240" y="0"/>
                  </a:lnTo>
                  <a:lnTo>
                    <a:pt x="2961935" y="5189"/>
                  </a:lnTo>
                  <a:lnTo>
                    <a:pt x="2982928" y="19342"/>
                  </a:lnTo>
                  <a:lnTo>
                    <a:pt x="2997086" y="40333"/>
                  </a:lnTo>
                  <a:lnTo>
                    <a:pt x="3002280" y="66040"/>
                  </a:lnTo>
                  <a:lnTo>
                    <a:pt x="3002280" y="330200"/>
                  </a:lnTo>
                  <a:lnTo>
                    <a:pt x="2997086" y="355906"/>
                  </a:lnTo>
                  <a:lnTo>
                    <a:pt x="2982928" y="376897"/>
                  </a:lnTo>
                  <a:lnTo>
                    <a:pt x="2961935" y="391050"/>
                  </a:lnTo>
                  <a:lnTo>
                    <a:pt x="2936240" y="396240"/>
                  </a:lnTo>
                  <a:lnTo>
                    <a:pt x="66039" y="396240"/>
                  </a:lnTo>
                  <a:lnTo>
                    <a:pt x="40344" y="391050"/>
                  </a:lnTo>
                  <a:lnTo>
                    <a:pt x="19351" y="376897"/>
                  </a:lnTo>
                  <a:lnTo>
                    <a:pt x="5193" y="355906"/>
                  </a:lnTo>
                  <a:lnTo>
                    <a:pt x="0" y="330200"/>
                  </a:lnTo>
                  <a:lnTo>
                    <a:pt x="0" y="66040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64741" y="5985509"/>
            <a:ext cx="3949828" cy="516992"/>
          </a:xfrm>
          <a:custGeom>
            <a:avLst/>
            <a:gdLst/>
            <a:ahLst/>
            <a:cxnLst/>
            <a:rect l="l" t="t" r="r" b="b"/>
            <a:pathLst>
              <a:path w="2923540" h="433070">
                <a:moveTo>
                  <a:pt x="0" y="72135"/>
                </a:moveTo>
                <a:lnTo>
                  <a:pt x="5663" y="44057"/>
                </a:lnTo>
                <a:lnTo>
                  <a:pt x="21113" y="21128"/>
                </a:lnTo>
                <a:lnTo>
                  <a:pt x="44041" y="5668"/>
                </a:lnTo>
                <a:lnTo>
                  <a:pt x="72136" y="0"/>
                </a:lnTo>
                <a:lnTo>
                  <a:pt x="2850896" y="0"/>
                </a:lnTo>
                <a:lnTo>
                  <a:pt x="2878990" y="5668"/>
                </a:lnTo>
                <a:lnTo>
                  <a:pt x="2901918" y="21128"/>
                </a:lnTo>
                <a:lnTo>
                  <a:pt x="2917368" y="44057"/>
                </a:lnTo>
                <a:lnTo>
                  <a:pt x="2923032" y="72135"/>
                </a:lnTo>
                <a:lnTo>
                  <a:pt x="2923032" y="360679"/>
                </a:lnTo>
                <a:lnTo>
                  <a:pt x="2917368" y="388758"/>
                </a:lnTo>
                <a:lnTo>
                  <a:pt x="2901918" y="411687"/>
                </a:lnTo>
                <a:lnTo>
                  <a:pt x="2878990" y="427147"/>
                </a:lnTo>
                <a:lnTo>
                  <a:pt x="2850896" y="432815"/>
                </a:lnTo>
                <a:lnTo>
                  <a:pt x="72136" y="432815"/>
                </a:lnTo>
                <a:lnTo>
                  <a:pt x="44041" y="427147"/>
                </a:lnTo>
                <a:lnTo>
                  <a:pt x="21113" y="411687"/>
                </a:lnTo>
                <a:lnTo>
                  <a:pt x="5663" y="388758"/>
                </a:lnTo>
                <a:lnTo>
                  <a:pt x="0" y="360679"/>
                </a:lnTo>
                <a:lnTo>
                  <a:pt x="0" y="7213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76850" y="2480310"/>
            <a:ext cx="3213100" cy="478790"/>
          </a:xfrm>
          <a:custGeom>
            <a:avLst/>
            <a:gdLst/>
            <a:ahLst/>
            <a:cxnLst/>
            <a:rect l="l" t="t" r="r" b="b"/>
            <a:pathLst>
              <a:path w="3213100" h="478789">
                <a:moveTo>
                  <a:pt x="0" y="79755"/>
                </a:move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5" y="0"/>
                </a:lnTo>
                <a:lnTo>
                  <a:pt x="3132835" y="0"/>
                </a:lnTo>
                <a:lnTo>
                  <a:pt x="3163889" y="6264"/>
                </a:lnTo>
                <a:lnTo>
                  <a:pt x="3189239" y="23352"/>
                </a:lnTo>
                <a:lnTo>
                  <a:pt x="3206327" y="48702"/>
                </a:lnTo>
                <a:lnTo>
                  <a:pt x="3212592" y="79755"/>
                </a:lnTo>
                <a:lnTo>
                  <a:pt x="3212592" y="398779"/>
                </a:lnTo>
                <a:lnTo>
                  <a:pt x="3206327" y="429833"/>
                </a:lnTo>
                <a:lnTo>
                  <a:pt x="3189239" y="455183"/>
                </a:lnTo>
                <a:lnTo>
                  <a:pt x="3163889" y="472271"/>
                </a:lnTo>
                <a:lnTo>
                  <a:pt x="3132835" y="478536"/>
                </a:lnTo>
                <a:lnTo>
                  <a:pt x="79755" y="478536"/>
                </a:lnTo>
                <a:lnTo>
                  <a:pt x="48702" y="472271"/>
                </a:lnTo>
                <a:lnTo>
                  <a:pt x="23352" y="455183"/>
                </a:lnTo>
                <a:lnTo>
                  <a:pt x="6264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2677" y="3262121"/>
            <a:ext cx="3009900" cy="478790"/>
          </a:xfrm>
          <a:custGeom>
            <a:avLst/>
            <a:gdLst/>
            <a:ahLst/>
            <a:cxnLst/>
            <a:rect l="l" t="t" r="r" b="b"/>
            <a:pathLst>
              <a:path w="3009900" h="478789">
                <a:moveTo>
                  <a:pt x="0" y="79755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6" y="0"/>
                </a:lnTo>
                <a:lnTo>
                  <a:pt x="2930144" y="0"/>
                </a:lnTo>
                <a:lnTo>
                  <a:pt x="2961197" y="6264"/>
                </a:lnTo>
                <a:lnTo>
                  <a:pt x="2986547" y="23352"/>
                </a:lnTo>
                <a:lnTo>
                  <a:pt x="3003635" y="48702"/>
                </a:lnTo>
                <a:lnTo>
                  <a:pt x="3009900" y="79755"/>
                </a:lnTo>
                <a:lnTo>
                  <a:pt x="3009900" y="398779"/>
                </a:lnTo>
                <a:lnTo>
                  <a:pt x="3003635" y="429833"/>
                </a:lnTo>
                <a:lnTo>
                  <a:pt x="2986547" y="455183"/>
                </a:lnTo>
                <a:lnTo>
                  <a:pt x="2961197" y="472271"/>
                </a:lnTo>
                <a:lnTo>
                  <a:pt x="2930144" y="478535"/>
                </a:lnTo>
                <a:lnTo>
                  <a:pt x="79756" y="478535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3853" y="3286505"/>
            <a:ext cx="258254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930" marR="5080" indent="-443865">
              <a:lnSpc>
                <a:spcPct val="100000"/>
              </a:lnSpc>
              <a:spcBef>
                <a:spcPts val="95"/>
              </a:spcBef>
              <a:tabLst>
                <a:tab pos="1631314" algn="l"/>
              </a:tabLst>
            </a:pPr>
            <a:r>
              <a:rPr sz="1300" b="1" spc="-5" dirty="0">
                <a:latin typeface="Trebuchet MS"/>
                <a:cs typeface="Trebuchet MS"/>
              </a:rPr>
              <a:t>R</a:t>
            </a:r>
            <a:r>
              <a:rPr sz="1300" b="1" spc="-10" dirty="0">
                <a:latin typeface="Trebuchet MS"/>
                <a:cs typeface="Trebuchet MS"/>
              </a:rPr>
              <a:t>E</a:t>
            </a:r>
            <a:r>
              <a:rPr sz="1300" b="1" spc="-5" dirty="0">
                <a:latin typeface="Trebuchet MS"/>
                <a:cs typeface="Trebuchet MS"/>
              </a:rPr>
              <a:t>TI</a:t>
            </a:r>
            <a:r>
              <a:rPr sz="1300" b="1" spc="-10" dirty="0">
                <a:latin typeface="Trebuchet MS"/>
                <a:cs typeface="Trebuchet MS"/>
              </a:rPr>
              <a:t>B</a:t>
            </a:r>
            <a:r>
              <a:rPr sz="1300" b="1" spc="-5" dirty="0">
                <a:latin typeface="Trebuchet MS"/>
                <a:cs typeface="Trebuchet MS"/>
              </a:rPr>
              <a:t>LAN</a:t>
            </a:r>
            <a:r>
              <a:rPr sz="1300" b="1" spc="25" dirty="0">
                <a:latin typeface="Trebuchet MS"/>
                <a:cs typeface="Trebuchet MS"/>
              </a:rPr>
              <a:t> </a:t>
            </a:r>
            <a:r>
              <a:rPr sz="1300" spc="-15" dirty="0">
                <a:latin typeface="Trebuchet MS"/>
                <a:cs typeface="Trebuchet MS"/>
              </a:rPr>
              <a:t>V</a:t>
            </a:r>
            <a:r>
              <a:rPr sz="1300" spc="-10" dirty="0">
                <a:latin typeface="Trebuchet MS"/>
                <a:cs typeface="Trebuchet MS"/>
              </a:rPr>
              <a:t>I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dirty="0">
                <a:latin typeface="Trebuchet MS"/>
                <a:cs typeface="Trebuchet MS"/>
              </a:rPr>
              <a:t>M</a:t>
            </a:r>
            <a:r>
              <a:rPr sz="1300" spc="-10" dirty="0">
                <a:latin typeface="Trebuchet MS"/>
                <a:cs typeface="Trebuchet MS"/>
              </a:rPr>
              <a:t>IN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15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50000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U</a:t>
            </a:r>
            <a:r>
              <a:rPr sz="1300" spc="-5" dirty="0">
                <a:latin typeface="Trebuchet MS"/>
                <a:cs typeface="Trebuchet MS"/>
              </a:rPr>
              <a:t>I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50  CAPSULAS	$8.900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5081" y="352262"/>
            <a:ext cx="3384386" cy="198364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14569" y="2526918"/>
            <a:ext cx="29292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25" dirty="0">
                <a:latin typeface="Trebuchet MS"/>
                <a:cs typeface="Trebuchet MS"/>
              </a:rPr>
              <a:t>BETADUO</a:t>
            </a:r>
            <a:r>
              <a:rPr sz="1300" b="1" spc="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PREYENADO</a:t>
            </a:r>
            <a:r>
              <a:rPr sz="1300" spc="19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PROCAPS</a:t>
            </a:r>
            <a:endParaRPr sz="1300">
              <a:latin typeface="Trebuchet MS"/>
              <a:cs typeface="Trebuchet MS"/>
            </a:endParaRPr>
          </a:p>
          <a:p>
            <a:pPr marL="74295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$18.000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4827" y="6008460"/>
            <a:ext cx="3589656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8165" marR="5080" indent="-546100">
              <a:lnSpc>
                <a:spcPct val="100000"/>
              </a:lnSpc>
              <a:spcBef>
                <a:spcPts val="95"/>
              </a:spcBef>
            </a:pPr>
            <a:r>
              <a:rPr lang="es-CO" sz="1300" b="1" spc="-10" dirty="0">
                <a:latin typeface="Trebuchet MS"/>
                <a:cs typeface="Trebuchet MS"/>
              </a:rPr>
              <a:t>TRIMEBUTINA + SIMETICONA X 10 TABLETAS (COLMED) 35.450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03365" y="6080861"/>
            <a:ext cx="26479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  <a:tabLst>
                <a:tab pos="1207770" algn="l"/>
              </a:tabLst>
            </a:pPr>
            <a:r>
              <a:rPr sz="1300" b="1" spc="-5" dirty="0">
                <a:latin typeface="Trebuchet MS"/>
                <a:cs typeface="Trebuchet MS"/>
              </a:rPr>
              <a:t>COMPLEJO B</a:t>
            </a:r>
            <a:r>
              <a:rPr sz="1300" b="1" spc="-10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X</a:t>
            </a:r>
            <a:r>
              <a:rPr sz="1300" b="1" spc="-15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6</a:t>
            </a:r>
            <a:r>
              <a:rPr sz="1300" b="1" spc="-80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AMPOLLAS </a:t>
            </a:r>
            <a:r>
              <a:rPr sz="1300" b="1" spc="-5" dirty="0">
                <a:latin typeface="Trebuchet MS"/>
                <a:cs typeface="Trebuchet MS"/>
              </a:rPr>
              <a:t>B- VIT </a:t>
            </a:r>
            <a:r>
              <a:rPr sz="1300" b="1" spc="-375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PROCAPS	$</a:t>
            </a:r>
            <a:r>
              <a:rPr lang="es-CO" sz="1300" b="1" spc="-10" dirty="0">
                <a:latin typeface="Trebuchet MS"/>
                <a:cs typeface="Trebuchet MS"/>
              </a:rPr>
              <a:t>39.</a:t>
            </a:r>
            <a:r>
              <a:rPr sz="1300" b="1" spc="-10" dirty="0">
                <a:latin typeface="Trebuchet MS"/>
                <a:cs typeface="Trebuchet MS"/>
              </a:rPr>
              <a:t>870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8759" y="3154679"/>
            <a:ext cx="3832860" cy="26852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129" y="923544"/>
            <a:ext cx="3037151" cy="219151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026" name="Picture 2" descr="TRIMEBUTINA + SIMETICONA X 10 TABLETAS (COLMED)">
            <a:extLst>
              <a:ext uri="{FF2B5EF4-FFF2-40B4-BE49-F238E27FC236}">
                <a16:creationId xmlns:a16="http://schemas.microsoft.com/office/drawing/2014/main" id="{0ECCCF4B-E5E5-CD75-8679-DEF56223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3800612"/>
            <a:ext cx="3832860" cy="206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23659" y="6082284"/>
            <a:ext cx="2656840" cy="495300"/>
            <a:chOff x="6423659" y="6082284"/>
            <a:chExt cx="2656840" cy="495300"/>
          </a:xfrm>
        </p:grpSpPr>
        <p:sp>
          <p:nvSpPr>
            <p:cNvPr id="3" name="object 3"/>
            <p:cNvSpPr/>
            <p:nvPr/>
          </p:nvSpPr>
          <p:spPr>
            <a:xfrm>
              <a:off x="6433565" y="6092190"/>
              <a:ext cx="2636520" cy="475615"/>
            </a:xfrm>
            <a:custGeom>
              <a:avLst/>
              <a:gdLst/>
              <a:ahLst/>
              <a:cxnLst/>
              <a:rect l="l" t="t" r="r" b="b"/>
              <a:pathLst>
                <a:path w="2636520" h="475615">
                  <a:moveTo>
                    <a:pt x="2557272" y="0"/>
                  </a:moveTo>
                  <a:lnTo>
                    <a:pt x="79248" y="0"/>
                  </a:lnTo>
                  <a:lnTo>
                    <a:pt x="48381" y="6228"/>
                  </a:lnTo>
                  <a:lnTo>
                    <a:pt x="23193" y="23212"/>
                  </a:lnTo>
                  <a:lnTo>
                    <a:pt x="6221" y="48402"/>
                  </a:lnTo>
                  <a:lnTo>
                    <a:pt x="0" y="79248"/>
                  </a:lnTo>
                  <a:lnTo>
                    <a:pt x="0" y="396240"/>
                  </a:lnTo>
                  <a:lnTo>
                    <a:pt x="6221" y="427085"/>
                  </a:lnTo>
                  <a:lnTo>
                    <a:pt x="23193" y="452275"/>
                  </a:lnTo>
                  <a:lnTo>
                    <a:pt x="48381" y="469259"/>
                  </a:lnTo>
                  <a:lnTo>
                    <a:pt x="79248" y="475488"/>
                  </a:lnTo>
                  <a:lnTo>
                    <a:pt x="2557272" y="475488"/>
                  </a:lnTo>
                  <a:lnTo>
                    <a:pt x="2588138" y="469259"/>
                  </a:lnTo>
                  <a:lnTo>
                    <a:pt x="2613326" y="452275"/>
                  </a:lnTo>
                  <a:lnTo>
                    <a:pt x="2630298" y="427085"/>
                  </a:lnTo>
                  <a:lnTo>
                    <a:pt x="2636519" y="396240"/>
                  </a:lnTo>
                  <a:lnTo>
                    <a:pt x="2636519" y="79248"/>
                  </a:lnTo>
                  <a:lnTo>
                    <a:pt x="2630298" y="48402"/>
                  </a:lnTo>
                  <a:lnTo>
                    <a:pt x="2613326" y="23212"/>
                  </a:lnTo>
                  <a:lnTo>
                    <a:pt x="2588138" y="6228"/>
                  </a:lnTo>
                  <a:lnTo>
                    <a:pt x="2557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33565" y="6092190"/>
              <a:ext cx="2636520" cy="475615"/>
            </a:xfrm>
            <a:custGeom>
              <a:avLst/>
              <a:gdLst/>
              <a:ahLst/>
              <a:cxnLst/>
              <a:rect l="l" t="t" r="r" b="b"/>
              <a:pathLst>
                <a:path w="2636520" h="475615">
                  <a:moveTo>
                    <a:pt x="0" y="79248"/>
                  </a:moveTo>
                  <a:lnTo>
                    <a:pt x="6221" y="48402"/>
                  </a:lnTo>
                  <a:lnTo>
                    <a:pt x="23193" y="23212"/>
                  </a:lnTo>
                  <a:lnTo>
                    <a:pt x="48381" y="6228"/>
                  </a:lnTo>
                  <a:lnTo>
                    <a:pt x="79248" y="0"/>
                  </a:lnTo>
                  <a:lnTo>
                    <a:pt x="2557272" y="0"/>
                  </a:lnTo>
                  <a:lnTo>
                    <a:pt x="2588138" y="6228"/>
                  </a:lnTo>
                  <a:lnTo>
                    <a:pt x="2613326" y="23212"/>
                  </a:lnTo>
                  <a:lnTo>
                    <a:pt x="2630298" y="48402"/>
                  </a:lnTo>
                  <a:lnTo>
                    <a:pt x="2636519" y="79248"/>
                  </a:lnTo>
                  <a:lnTo>
                    <a:pt x="2636519" y="396240"/>
                  </a:lnTo>
                  <a:lnTo>
                    <a:pt x="2630298" y="427085"/>
                  </a:lnTo>
                  <a:lnTo>
                    <a:pt x="2613326" y="452275"/>
                  </a:lnTo>
                  <a:lnTo>
                    <a:pt x="2588138" y="469259"/>
                  </a:lnTo>
                  <a:lnTo>
                    <a:pt x="2557272" y="475488"/>
                  </a:lnTo>
                  <a:lnTo>
                    <a:pt x="79248" y="475488"/>
                  </a:lnTo>
                  <a:lnTo>
                    <a:pt x="48381" y="469259"/>
                  </a:lnTo>
                  <a:lnTo>
                    <a:pt x="23193" y="452275"/>
                  </a:lnTo>
                  <a:lnTo>
                    <a:pt x="6221" y="427085"/>
                  </a:lnTo>
                  <a:lnTo>
                    <a:pt x="0" y="396240"/>
                  </a:lnTo>
                  <a:lnTo>
                    <a:pt x="0" y="7924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72032" y="5819392"/>
            <a:ext cx="3569970" cy="445134"/>
          </a:xfrm>
          <a:custGeom>
            <a:avLst/>
            <a:gdLst/>
            <a:ahLst/>
            <a:cxnLst/>
            <a:rect l="l" t="t" r="r" b="b"/>
            <a:pathLst>
              <a:path w="3307079" h="445135">
                <a:moveTo>
                  <a:pt x="0" y="74167"/>
                </a:moveTo>
                <a:lnTo>
                  <a:pt x="5829" y="45300"/>
                </a:lnTo>
                <a:lnTo>
                  <a:pt x="21724" y="21724"/>
                </a:lnTo>
                <a:lnTo>
                  <a:pt x="45300" y="5829"/>
                </a:lnTo>
                <a:lnTo>
                  <a:pt x="74167" y="0"/>
                </a:lnTo>
                <a:lnTo>
                  <a:pt x="3232911" y="0"/>
                </a:lnTo>
                <a:lnTo>
                  <a:pt x="3261806" y="5829"/>
                </a:lnTo>
                <a:lnTo>
                  <a:pt x="3285378" y="21724"/>
                </a:lnTo>
                <a:lnTo>
                  <a:pt x="3301259" y="45300"/>
                </a:lnTo>
                <a:lnTo>
                  <a:pt x="3307079" y="74167"/>
                </a:lnTo>
                <a:lnTo>
                  <a:pt x="3307079" y="370839"/>
                </a:lnTo>
                <a:lnTo>
                  <a:pt x="3301259" y="399707"/>
                </a:lnTo>
                <a:lnTo>
                  <a:pt x="3285378" y="423283"/>
                </a:lnTo>
                <a:lnTo>
                  <a:pt x="3261806" y="439178"/>
                </a:lnTo>
                <a:lnTo>
                  <a:pt x="3232911" y="445007"/>
                </a:lnTo>
                <a:lnTo>
                  <a:pt x="74167" y="445007"/>
                </a:lnTo>
                <a:lnTo>
                  <a:pt x="45300" y="439178"/>
                </a:lnTo>
                <a:lnTo>
                  <a:pt x="21724" y="423283"/>
                </a:lnTo>
                <a:lnTo>
                  <a:pt x="5829" y="399707"/>
                </a:lnTo>
                <a:lnTo>
                  <a:pt x="0" y="370839"/>
                </a:lnTo>
                <a:lnTo>
                  <a:pt x="0" y="74167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33800" y="2320521"/>
            <a:ext cx="3523615" cy="565785"/>
            <a:chOff x="6121908" y="2849879"/>
            <a:chExt cx="3523615" cy="565785"/>
          </a:xfrm>
        </p:grpSpPr>
        <p:sp>
          <p:nvSpPr>
            <p:cNvPr id="7" name="object 7"/>
            <p:cNvSpPr/>
            <p:nvPr/>
          </p:nvSpPr>
          <p:spPr>
            <a:xfrm>
              <a:off x="6131814" y="2859785"/>
              <a:ext cx="3503929" cy="546100"/>
            </a:xfrm>
            <a:custGeom>
              <a:avLst/>
              <a:gdLst/>
              <a:ahLst/>
              <a:cxnLst/>
              <a:rect l="l" t="t" r="r" b="b"/>
              <a:pathLst>
                <a:path w="3503929" h="546100">
                  <a:moveTo>
                    <a:pt x="3412743" y="0"/>
                  </a:moveTo>
                  <a:lnTo>
                    <a:pt x="90932" y="0"/>
                  </a:lnTo>
                  <a:lnTo>
                    <a:pt x="55560" y="7153"/>
                  </a:lnTo>
                  <a:lnTo>
                    <a:pt x="26654" y="26654"/>
                  </a:lnTo>
                  <a:lnTo>
                    <a:pt x="7153" y="55560"/>
                  </a:lnTo>
                  <a:lnTo>
                    <a:pt x="0" y="90931"/>
                  </a:lnTo>
                  <a:lnTo>
                    <a:pt x="0" y="454660"/>
                  </a:lnTo>
                  <a:lnTo>
                    <a:pt x="7153" y="490031"/>
                  </a:lnTo>
                  <a:lnTo>
                    <a:pt x="26654" y="518937"/>
                  </a:lnTo>
                  <a:lnTo>
                    <a:pt x="55560" y="538438"/>
                  </a:lnTo>
                  <a:lnTo>
                    <a:pt x="90932" y="545591"/>
                  </a:lnTo>
                  <a:lnTo>
                    <a:pt x="3412743" y="545591"/>
                  </a:lnTo>
                  <a:lnTo>
                    <a:pt x="3448115" y="538438"/>
                  </a:lnTo>
                  <a:lnTo>
                    <a:pt x="3477021" y="518937"/>
                  </a:lnTo>
                  <a:lnTo>
                    <a:pt x="3496522" y="490031"/>
                  </a:lnTo>
                  <a:lnTo>
                    <a:pt x="3503676" y="454660"/>
                  </a:lnTo>
                  <a:lnTo>
                    <a:pt x="3503676" y="90931"/>
                  </a:lnTo>
                  <a:lnTo>
                    <a:pt x="3496522" y="55560"/>
                  </a:lnTo>
                  <a:lnTo>
                    <a:pt x="3477021" y="26654"/>
                  </a:lnTo>
                  <a:lnTo>
                    <a:pt x="3448115" y="7153"/>
                  </a:lnTo>
                  <a:lnTo>
                    <a:pt x="3412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31814" y="2859785"/>
              <a:ext cx="3503929" cy="546100"/>
            </a:xfrm>
            <a:custGeom>
              <a:avLst/>
              <a:gdLst/>
              <a:ahLst/>
              <a:cxnLst/>
              <a:rect l="l" t="t" r="r" b="b"/>
              <a:pathLst>
                <a:path w="3503929" h="546100">
                  <a:moveTo>
                    <a:pt x="0" y="90931"/>
                  </a:moveTo>
                  <a:lnTo>
                    <a:pt x="7153" y="55560"/>
                  </a:lnTo>
                  <a:lnTo>
                    <a:pt x="26654" y="26654"/>
                  </a:lnTo>
                  <a:lnTo>
                    <a:pt x="55560" y="7153"/>
                  </a:lnTo>
                  <a:lnTo>
                    <a:pt x="90932" y="0"/>
                  </a:lnTo>
                  <a:lnTo>
                    <a:pt x="3412743" y="0"/>
                  </a:lnTo>
                  <a:lnTo>
                    <a:pt x="3448115" y="7153"/>
                  </a:lnTo>
                  <a:lnTo>
                    <a:pt x="3477021" y="26654"/>
                  </a:lnTo>
                  <a:lnTo>
                    <a:pt x="3496522" y="55560"/>
                  </a:lnTo>
                  <a:lnTo>
                    <a:pt x="3503676" y="90931"/>
                  </a:lnTo>
                  <a:lnTo>
                    <a:pt x="3503676" y="454660"/>
                  </a:lnTo>
                  <a:lnTo>
                    <a:pt x="3496522" y="490031"/>
                  </a:lnTo>
                  <a:lnTo>
                    <a:pt x="3477021" y="518937"/>
                  </a:lnTo>
                  <a:lnTo>
                    <a:pt x="3448115" y="538438"/>
                  </a:lnTo>
                  <a:lnTo>
                    <a:pt x="3412743" y="545591"/>
                  </a:lnTo>
                  <a:lnTo>
                    <a:pt x="90932" y="545591"/>
                  </a:lnTo>
                  <a:lnTo>
                    <a:pt x="55560" y="538438"/>
                  </a:lnTo>
                  <a:lnTo>
                    <a:pt x="26654" y="518937"/>
                  </a:lnTo>
                  <a:lnTo>
                    <a:pt x="7153" y="490031"/>
                  </a:lnTo>
                  <a:lnTo>
                    <a:pt x="0" y="454660"/>
                  </a:lnTo>
                  <a:lnTo>
                    <a:pt x="0" y="90931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20495" y="5819392"/>
            <a:ext cx="3370961" cy="637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985" marR="5080" indent="-248920">
              <a:lnSpc>
                <a:spcPct val="100000"/>
              </a:lnSpc>
              <a:spcBef>
                <a:spcPts val="95"/>
              </a:spcBef>
            </a:pPr>
            <a:r>
              <a:rPr lang="es-CO" sz="1300" b="1" spc="-10" dirty="0">
                <a:latin typeface="Trebuchet MS"/>
                <a:cs typeface="Trebuchet MS"/>
              </a:rPr>
              <a:t>ESOMEPRAZOL 20 MG X 100 TAB – COLMED</a:t>
            </a:r>
          </a:p>
          <a:p>
            <a:pPr marL="260985" marR="5080" indent="-248920" algn="ctr">
              <a:lnSpc>
                <a:spcPct val="100000"/>
              </a:lnSpc>
              <a:spcBef>
                <a:spcPts val="95"/>
              </a:spcBef>
            </a:pPr>
            <a:r>
              <a:rPr lang="es-CO" sz="1300" b="1" spc="-10" dirty="0">
                <a:latin typeface="Trebuchet MS"/>
                <a:cs typeface="Trebuchet MS"/>
              </a:rPr>
              <a:t>$19.800</a:t>
            </a:r>
          </a:p>
          <a:p>
            <a:pPr marL="260985" marR="5080" indent="-248920">
              <a:lnSpc>
                <a:spcPct val="100000"/>
              </a:lnSpc>
              <a:spcBef>
                <a:spcPts val="95"/>
              </a:spcBef>
            </a:pP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97777" y="6106159"/>
            <a:ext cx="217678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NODOL</a:t>
            </a:r>
            <a:r>
              <a:rPr sz="1300" b="1" spc="-55" dirty="0">
                <a:latin typeface="Trebuchet MS"/>
                <a:cs typeface="Trebuchet MS"/>
              </a:rPr>
              <a:t> </a:t>
            </a:r>
            <a:r>
              <a:rPr sz="1300" b="1" spc="-15" dirty="0">
                <a:latin typeface="Trebuchet MS"/>
                <a:cs typeface="Trebuchet MS"/>
              </a:rPr>
              <a:t>FORTE</a:t>
            </a:r>
            <a:r>
              <a:rPr sz="1300" b="1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 100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TB</a:t>
            </a:r>
            <a:r>
              <a:rPr sz="1300" spc="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-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SP</a:t>
            </a:r>
            <a:endParaRPr sz="1300" dirty="0">
              <a:latin typeface="Trebuchet MS"/>
              <a:cs typeface="Trebuchet MS"/>
            </a:endParaRPr>
          </a:p>
          <a:p>
            <a:pPr marL="73025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$2</a:t>
            </a:r>
            <a:r>
              <a:rPr lang="es-CO" sz="1300" spc="-5" dirty="0">
                <a:latin typeface="Trebuchet MS"/>
                <a:cs typeface="Trebuchet MS"/>
              </a:rPr>
              <a:t>7</a:t>
            </a:r>
            <a:r>
              <a:rPr sz="1300" spc="-5" dirty="0">
                <a:latin typeface="Trebuchet MS"/>
                <a:cs typeface="Trebuchet MS"/>
              </a:rPr>
              <a:t>.900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4700" y="3489337"/>
            <a:ext cx="3305937" cy="2550655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028" name="Picture 4" descr="ESOMEPRAZOL 20 MG (COLMED)">
            <a:extLst>
              <a:ext uri="{FF2B5EF4-FFF2-40B4-BE49-F238E27FC236}">
                <a16:creationId xmlns:a16="http://schemas.microsoft.com/office/drawing/2014/main" id="{4FD97556-AABE-E647-1CE9-0AF512744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2222" r="906" b="21924"/>
          <a:stretch/>
        </p:blipFill>
        <p:spPr bwMode="auto">
          <a:xfrm>
            <a:off x="1161541" y="3713254"/>
            <a:ext cx="3147568" cy="183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C3ED2BC-FD55-8396-0548-F9AAD0A1A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404" y="4645341"/>
            <a:ext cx="191931" cy="155259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6A062783-4370-033C-36AF-23EAF9ED5AA5}"/>
              </a:ext>
            </a:extLst>
          </p:cNvPr>
          <p:cNvSpPr/>
          <p:nvPr/>
        </p:nvSpPr>
        <p:spPr>
          <a:xfrm>
            <a:off x="1129791" y="4572000"/>
            <a:ext cx="338554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</a:p>
        </p:txBody>
      </p:sp>
      <p:pic>
        <p:nvPicPr>
          <p:cNvPr id="1030" name="Picture 6" descr="ESOMEPRAZOL 40 MG (COLMED)">
            <a:extLst>
              <a:ext uri="{FF2B5EF4-FFF2-40B4-BE49-F238E27FC236}">
                <a16:creationId xmlns:a16="http://schemas.microsoft.com/office/drawing/2014/main" id="{194C3D89-8D73-230D-5902-8859ADB5D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7492" r="6501" b="24444"/>
          <a:stretch/>
        </p:blipFill>
        <p:spPr bwMode="auto">
          <a:xfrm>
            <a:off x="3733800" y="287272"/>
            <a:ext cx="3547178" cy="189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bject 13">
            <a:extLst>
              <a:ext uri="{FF2B5EF4-FFF2-40B4-BE49-F238E27FC236}">
                <a16:creationId xmlns:a16="http://schemas.microsoft.com/office/drawing/2014/main" id="{849942BA-A2DA-6389-AA96-B30AE9C7FD1A}"/>
              </a:ext>
            </a:extLst>
          </p:cNvPr>
          <p:cNvSpPr txBox="1"/>
          <p:nvPr/>
        </p:nvSpPr>
        <p:spPr>
          <a:xfrm>
            <a:off x="3910017" y="2459386"/>
            <a:ext cx="3370961" cy="637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985" marR="5080" indent="-248920">
              <a:lnSpc>
                <a:spcPct val="100000"/>
              </a:lnSpc>
              <a:spcBef>
                <a:spcPts val="95"/>
              </a:spcBef>
            </a:pPr>
            <a:r>
              <a:rPr lang="es-CO" sz="1300" b="1" spc="-10" dirty="0">
                <a:latin typeface="Trebuchet MS"/>
                <a:cs typeface="Trebuchet MS"/>
              </a:rPr>
              <a:t>ESOMEPRAZOL 40 MG X 100 TAB – COLMED</a:t>
            </a:r>
          </a:p>
          <a:p>
            <a:pPr marL="260985" marR="5080" indent="-248920" algn="ctr">
              <a:lnSpc>
                <a:spcPct val="100000"/>
              </a:lnSpc>
              <a:spcBef>
                <a:spcPts val="95"/>
              </a:spcBef>
            </a:pPr>
            <a:r>
              <a:rPr lang="es-CO" sz="1300" b="1" spc="-10" dirty="0">
                <a:latin typeface="Trebuchet MS"/>
                <a:cs typeface="Trebuchet MS"/>
              </a:rPr>
              <a:t>$21.600</a:t>
            </a:r>
          </a:p>
          <a:p>
            <a:pPr marL="260985" marR="5080" indent="-248920">
              <a:lnSpc>
                <a:spcPct val="100000"/>
              </a:lnSpc>
              <a:spcBef>
                <a:spcPts val="95"/>
              </a:spcBef>
            </a:pP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87E34B54-978B-6866-4959-86C20DDB7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634" y="1652915"/>
            <a:ext cx="191931" cy="155259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4D47F814-3794-C2CA-D966-632DE9503CBF}"/>
              </a:ext>
            </a:extLst>
          </p:cNvPr>
          <p:cNvSpPr/>
          <p:nvPr/>
        </p:nvSpPr>
        <p:spPr>
          <a:xfrm>
            <a:off x="6168322" y="1603853"/>
            <a:ext cx="338554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6355" y="6120384"/>
            <a:ext cx="3072765" cy="460375"/>
            <a:chOff x="5896355" y="6120384"/>
            <a:chExt cx="3072765" cy="460375"/>
          </a:xfrm>
        </p:grpSpPr>
        <p:sp>
          <p:nvSpPr>
            <p:cNvPr id="3" name="object 3"/>
            <p:cNvSpPr/>
            <p:nvPr/>
          </p:nvSpPr>
          <p:spPr>
            <a:xfrm>
              <a:off x="5906261" y="6130290"/>
              <a:ext cx="3053080" cy="440690"/>
            </a:xfrm>
            <a:custGeom>
              <a:avLst/>
              <a:gdLst/>
              <a:ahLst/>
              <a:cxnLst/>
              <a:rect l="l" t="t" r="r" b="b"/>
              <a:pathLst>
                <a:path w="3053079" h="440690">
                  <a:moveTo>
                    <a:pt x="2979166" y="0"/>
                  </a:moveTo>
                  <a:lnTo>
                    <a:pt x="73405" y="0"/>
                  </a:lnTo>
                  <a:lnTo>
                    <a:pt x="44844" y="5768"/>
                  </a:lnTo>
                  <a:lnTo>
                    <a:pt x="21510" y="21501"/>
                  </a:lnTo>
                  <a:lnTo>
                    <a:pt x="5772" y="44834"/>
                  </a:lnTo>
                  <a:lnTo>
                    <a:pt x="0" y="73406"/>
                  </a:lnTo>
                  <a:lnTo>
                    <a:pt x="0" y="367030"/>
                  </a:lnTo>
                  <a:lnTo>
                    <a:pt x="5772" y="395601"/>
                  </a:lnTo>
                  <a:lnTo>
                    <a:pt x="21510" y="418934"/>
                  </a:lnTo>
                  <a:lnTo>
                    <a:pt x="44844" y="434667"/>
                  </a:lnTo>
                  <a:lnTo>
                    <a:pt x="73405" y="440436"/>
                  </a:lnTo>
                  <a:lnTo>
                    <a:pt x="2979166" y="440436"/>
                  </a:lnTo>
                  <a:lnTo>
                    <a:pt x="3007727" y="434667"/>
                  </a:lnTo>
                  <a:lnTo>
                    <a:pt x="3031061" y="418934"/>
                  </a:lnTo>
                  <a:lnTo>
                    <a:pt x="3046799" y="395601"/>
                  </a:lnTo>
                  <a:lnTo>
                    <a:pt x="3052571" y="367030"/>
                  </a:lnTo>
                  <a:lnTo>
                    <a:pt x="3052571" y="73406"/>
                  </a:lnTo>
                  <a:lnTo>
                    <a:pt x="3046799" y="44834"/>
                  </a:lnTo>
                  <a:lnTo>
                    <a:pt x="3031061" y="21501"/>
                  </a:lnTo>
                  <a:lnTo>
                    <a:pt x="3007727" y="5768"/>
                  </a:lnTo>
                  <a:lnTo>
                    <a:pt x="2979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06261" y="6130290"/>
              <a:ext cx="3053080" cy="440690"/>
            </a:xfrm>
            <a:custGeom>
              <a:avLst/>
              <a:gdLst/>
              <a:ahLst/>
              <a:cxnLst/>
              <a:rect l="l" t="t" r="r" b="b"/>
              <a:pathLst>
                <a:path w="3053079" h="440690">
                  <a:moveTo>
                    <a:pt x="0" y="73406"/>
                  </a:moveTo>
                  <a:lnTo>
                    <a:pt x="5772" y="44834"/>
                  </a:lnTo>
                  <a:lnTo>
                    <a:pt x="21510" y="21501"/>
                  </a:lnTo>
                  <a:lnTo>
                    <a:pt x="44844" y="5768"/>
                  </a:lnTo>
                  <a:lnTo>
                    <a:pt x="73405" y="0"/>
                  </a:lnTo>
                  <a:lnTo>
                    <a:pt x="2979166" y="0"/>
                  </a:lnTo>
                  <a:lnTo>
                    <a:pt x="3007727" y="5768"/>
                  </a:lnTo>
                  <a:lnTo>
                    <a:pt x="3031061" y="21501"/>
                  </a:lnTo>
                  <a:lnTo>
                    <a:pt x="3046799" y="44834"/>
                  </a:lnTo>
                  <a:lnTo>
                    <a:pt x="3052571" y="73406"/>
                  </a:lnTo>
                  <a:lnTo>
                    <a:pt x="3052571" y="367030"/>
                  </a:lnTo>
                  <a:lnTo>
                    <a:pt x="3046799" y="395601"/>
                  </a:lnTo>
                  <a:lnTo>
                    <a:pt x="3031061" y="418934"/>
                  </a:lnTo>
                  <a:lnTo>
                    <a:pt x="3007727" y="434667"/>
                  </a:lnTo>
                  <a:lnTo>
                    <a:pt x="2979166" y="440436"/>
                  </a:lnTo>
                  <a:lnTo>
                    <a:pt x="73405" y="440436"/>
                  </a:lnTo>
                  <a:lnTo>
                    <a:pt x="44844" y="434667"/>
                  </a:lnTo>
                  <a:lnTo>
                    <a:pt x="21510" y="418934"/>
                  </a:lnTo>
                  <a:lnTo>
                    <a:pt x="5772" y="395601"/>
                  </a:lnTo>
                  <a:lnTo>
                    <a:pt x="0" y="367030"/>
                  </a:lnTo>
                  <a:lnTo>
                    <a:pt x="0" y="73406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33677" y="6084570"/>
            <a:ext cx="2929255" cy="498475"/>
          </a:xfrm>
          <a:custGeom>
            <a:avLst/>
            <a:gdLst/>
            <a:ahLst/>
            <a:cxnLst/>
            <a:rect l="l" t="t" r="r" b="b"/>
            <a:pathLst>
              <a:path w="2929254" h="498475">
                <a:moveTo>
                  <a:pt x="0" y="83057"/>
                </a:moveTo>
                <a:lnTo>
                  <a:pt x="6530" y="50727"/>
                </a:lnTo>
                <a:lnTo>
                  <a:pt x="24336" y="24326"/>
                </a:lnTo>
                <a:lnTo>
                  <a:pt x="50738" y="6527"/>
                </a:lnTo>
                <a:lnTo>
                  <a:pt x="83058" y="0"/>
                </a:lnTo>
                <a:lnTo>
                  <a:pt x="2846070" y="0"/>
                </a:lnTo>
                <a:lnTo>
                  <a:pt x="2878389" y="6527"/>
                </a:lnTo>
                <a:lnTo>
                  <a:pt x="2904791" y="24326"/>
                </a:lnTo>
                <a:lnTo>
                  <a:pt x="2922597" y="50727"/>
                </a:lnTo>
                <a:lnTo>
                  <a:pt x="2929128" y="83057"/>
                </a:lnTo>
                <a:lnTo>
                  <a:pt x="2929128" y="415289"/>
                </a:lnTo>
                <a:lnTo>
                  <a:pt x="2922597" y="447620"/>
                </a:lnTo>
                <a:lnTo>
                  <a:pt x="2904791" y="474021"/>
                </a:lnTo>
                <a:lnTo>
                  <a:pt x="2878389" y="491820"/>
                </a:lnTo>
                <a:lnTo>
                  <a:pt x="2846070" y="498347"/>
                </a:lnTo>
                <a:lnTo>
                  <a:pt x="83058" y="498347"/>
                </a:lnTo>
                <a:lnTo>
                  <a:pt x="50738" y="491820"/>
                </a:lnTo>
                <a:lnTo>
                  <a:pt x="24336" y="474021"/>
                </a:lnTo>
                <a:lnTo>
                  <a:pt x="6530" y="447620"/>
                </a:lnTo>
                <a:lnTo>
                  <a:pt x="0" y="415289"/>
                </a:lnTo>
                <a:lnTo>
                  <a:pt x="0" y="8305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318" y="2846070"/>
            <a:ext cx="3272154" cy="478790"/>
          </a:xfrm>
          <a:custGeom>
            <a:avLst/>
            <a:gdLst/>
            <a:ahLst/>
            <a:cxnLst/>
            <a:rect l="l" t="t" r="r" b="b"/>
            <a:pathLst>
              <a:path w="3272154" h="478789">
                <a:moveTo>
                  <a:pt x="0" y="79755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5" y="0"/>
                </a:lnTo>
                <a:lnTo>
                  <a:pt x="3192272" y="0"/>
                </a:lnTo>
                <a:lnTo>
                  <a:pt x="3223325" y="6264"/>
                </a:lnTo>
                <a:lnTo>
                  <a:pt x="3248675" y="23352"/>
                </a:lnTo>
                <a:lnTo>
                  <a:pt x="3265763" y="48702"/>
                </a:lnTo>
                <a:lnTo>
                  <a:pt x="3272028" y="79755"/>
                </a:lnTo>
                <a:lnTo>
                  <a:pt x="3272028" y="398779"/>
                </a:lnTo>
                <a:lnTo>
                  <a:pt x="3265763" y="429833"/>
                </a:lnTo>
                <a:lnTo>
                  <a:pt x="3248675" y="455183"/>
                </a:lnTo>
                <a:lnTo>
                  <a:pt x="3223325" y="472271"/>
                </a:lnTo>
                <a:lnTo>
                  <a:pt x="3192272" y="478535"/>
                </a:lnTo>
                <a:lnTo>
                  <a:pt x="79755" y="478535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1504" y="2869818"/>
            <a:ext cx="312356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300" marR="5080" indent="-483234">
              <a:lnSpc>
                <a:spcPct val="100000"/>
              </a:lnSpc>
              <a:spcBef>
                <a:spcPts val="95"/>
              </a:spcBef>
              <a:tabLst>
                <a:tab pos="2096135" algn="l"/>
              </a:tabLst>
            </a:pPr>
            <a:r>
              <a:rPr sz="1300" b="1" spc="-35" dirty="0">
                <a:latin typeface="Trebuchet MS"/>
                <a:cs typeface="Trebuchet MS"/>
              </a:rPr>
              <a:t>PANGETAN </a:t>
            </a:r>
            <a:r>
              <a:rPr sz="1300" b="1" spc="-5" dirty="0">
                <a:latin typeface="Trebuchet MS"/>
                <a:cs typeface="Trebuchet MS"/>
              </a:rPr>
              <a:t>NF </a:t>
            </a:r>
            <a:r>
              <a:rPr sz="1300" spc="-5" dirty="0">
                <a:latin typeface="Trebuchet MS"/>
                <a:cs typeface="Trebuchet MS"/>
              </a:rPr>
              <a:t>LOPERAMIDA </a:t>
            </a:r>
            <a:r>
              <a:rPr sz="1300" spc="-25" dirty="0">
                <a:latin typeface="Trebuchet MS"/>
                <a:cs typeface="Trebuchet MS"/>
              </a:rPr>
              <a:t>CLORHIDRATO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2MG</a:t>
            </a:r>
            <a:r>
              <a:rPr sz="1300" spc="39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100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–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TQ	128.800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2829" y="6109512"/>
            <a:ext cx="277749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25" dirty="0">
                <a:latin typeface="Trebuchet MS"/>
                <a:cs typeface="Trebuchet MS"/>
              </a:rPr>
              <a:t>BETADUO</a:t>
            </a:r>
            <a:r>
              <a:rPr sz="1300" b="1" spc="10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2</a:t>
            </a:r>
            <a:r>
              <a:rPr sz="1300" b="1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-5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JERINGA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PRELLENADA</a:t>
            </a:r>
            <a:endParaRPr sz="13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$29.960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80303" y="6174435"/>
            <a:ext cx="29025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Trebuchet MS"/>
                <a:cs typeface="Trebuchet MS"/>
              </a:rPr>
              <a:t>TAMSULOSINA</a:t>
            </a:r>
            <a:r>
              <a:rPr sz="1300" b="1" spc="-7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CLORH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0,4MG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 100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</a:t>
            </a:r>
            <a:endParaRPr sz="13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$68.860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86855" y="3133344"/>
            <a:ext cx="3072765" cy="460375"/>
            <a:chOff x="6086855" y="3133344"/>
            <a:chExt cx="3072765" cy="460375"/>
          </a:xfrm>
        </p:grpSpPr>
        <p:sp>
          <p:nvSpPr>
            <p:cNvPr id="11" name="object 11"/>
            <p:cNvSpPr/>
            <p:nvPr/>
          </p:nvSpPr>
          <p:spPr>
            <a:xfrm>
              <a:off x="6096761" y="3143250"/>
              <a:ext cx="3053080" cy="440690"/>
            </a:xfrm>
            <a:custGeom>
              <a:avLst/>
              <a:gdLst/>
              <a:ahLst/>
              <a:cxnLst/>
              <a:rect l="l" t="t" r="r" b="b"/>
              <a:pathLst>
                <a:path w="3053079" h="440689">
                  <a:moveTo>
                    <a:pt x="2979166" y="0"/>
                  </a:moveTo>
                  <a:lnTo>
                    <a:pt x="73405" y="0"/>
                  </a:lnTo>
                  <a:lnTo>
                    <a:pt x="44844" y="5772"/>
                  </a:lnTo>
                  <a:lnTo>
                    <a:pt x="21510" y="21510"/>
                  </a:lnTo>
                  <a:lnTo>
                    <a:pt x="5772" y="44844"/>
                  </a:lnTo>
                  <a:lnTo>
                    <a:pt x="0" y="73405"/>
                  </a:lnTo>
                  <a:lnTo>
                    <a:pt x="0" y="367029"/>
                  </a:lnTo>
                  <a:lnTo>
                    <a:pt x="5772" y="395591"/>
                  </a:lnTo>
                  <a:lnTo>
                    <a:pt x="21510" y="418925"/>
                  </a:lnTo>
                  <a:lnTo>
                    <a:pt x="44844" y="434663"/>
                  </a:lnTo>
                  <a:lnTo>
                    <a:pt x="73405" y="440436"/>
                  </a:lnTo>
                  <a:lnTo>
                    <a:pt x="2979166" y="440436"/>
                  </a:lnTo>
                  <a:lnTo>
                    <a:pt x="3007727" y="434663"/>
                  </a:lnTo>
                  <a:lnTo>
                    <a:pt x="3031061" y="418925"/>
                  </a:lnTo>
                  <a:lnTo>
                    <a:pt x="3046799" y="395591"/>
                  </a:lnTo>
                  <a:lnTo>
                    <a:pt x="3052571" y="367029"/>
                  </a:lnTo>
                  <a:lnTo>
                    <a:pt x="3052571" y="73405"/>
                  </a:lnTo>
                  <a:lnTo>
                    <a:pt x="3046799" y="44844"/>
                  </a:lnTo>
                  <a:lnTo>
                    <a:pt x="3031061" y="21510"/>
                  </a:lnTo>
                  <a:lnTo>
                    <a:pt x="3007727" y="5772"/>
                  </a:lnTo>
                  <a:lnTo>
                    <a:pt x="2979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6761" y="3143250"/>
              <a:ext cx="3053080" cy="440690"/>
            </a:xfrm>
            <a:custGeom>
              <a:avLst/>
              <a:gdLst/>
              <a:ahLst/>
              <a:cxnLst/>
              <a:rect l="l" t="t" r="r" b="b"/>
              <a:pathLst>
                <a:path w="3053079" h="440689">
                  <a:moveTo>
                    <a:pt x="0" y="73405"/>
                  </a:moveTo>
                  <a:lnTo>
                    <a:pt x="5772" y="44844"/>
                  </a:lnTo>
                  <a:lnTo>
                    <a:pt x="21510" y="21510"/>
                  </a:lnTo>
                  <a:lnTo>
                    <a:pt x="44844" y="5772"/>
                  </a:lnTo>
                  <a:lnTo>
                    <a:pt x="73405" y="0"/>
                  </a:lnTo>
                  <a:lnTo>
                    <a:pt x="2979166" y="0"/>
                  </a:lnTo>
                  <a:lnTo>
                    <a:pt x="3007727" y="5772"/>
                  </a:lnTo>
                  <a:lnTo>
                    <a:pt x="3031061" y="21510"/>
                  </a:lnTo>
                  <a:lnTo>
                    <a:pt x="3046799" y="44844"/>
                  </a:lnTo>
                  <a:lnTo>
                    <a:pt x="3052571" y="73405"/>
                  </a:lnTo>
                  <a:lnTo>
                    <a:pt x="3052571" y="367029"/>
                  </a:lnTo>
                  <a:lnTo>
                    <a:pt x="3046799" y="395591"/>
                  </a:lnTo>
                  <a:lnTo>
                    <a:pt x="3031061" y="418925"/>
                  </a:lnTo>
                  <a:lnTo>
                    <a:pt x="3007727" y="434663"/>
                  </a:lnTo>
                  <a:lnTo>
                    <a:pt x="2979166" y="440436"/>
                  </a:lnTo>
                  <a:lnTo>
                    <a:pt x="73405" y="440436"/>
                  </a:lnTo>
                  <a:lnTo>
                    <a:pt x="44844" y="434663"/>
                  </a:lnTo>
                  <a:lnTo>
                    <a:pt x="21510" y="418925"/>
                  </a:lnTo>
                  <a:lnTo>
                    <a:pt x="5772" y="395591"/>
                  </a:lnTo>
                  <a:lnTo>
                    <a:pt x="0" y="367029"/>
                  </a:lnTo>
                  <a:lnTo>
                    <a:pt x="0" y="73405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41440" y="3148075"/>
            <a:ext cx="2360295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CO" sz="1300" b="1" spc="-10" dirty="0">
                <a:latin typeface="Trebuchet MS"/>
                <a:cs typeface="Trebuchet MS"/>
              </a:rPr>
              <a:t>LEVOMEPROMAZINA 25 MG X 100 TAB  $38.470 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2142" y="522731"/>
            <a:ext cx="1978445" cy="22006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1593" y="4361889"/>
            <a:ext cx="2674286" cy="1433664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34430" y="3734854"/>
            <a:ext cx="2957195" cy="2387600"/>
            <a:chOff x="5734430" y="3734854"/>
            <a:chExt cx="2957195" cy="238760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4430" y="3734854"/>
              <a:ext cx="2956686" cy="238742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06261" y="4638294"/>
              <a:ext cx="266700" cy="226060"/>
            </a:xfrm>
            <a:custGeom>
              <a:avLst/>
              <a:gdLst/>
              <a:ahLst/>
              <a:cxnLst/>
              <a:rect l="l" t="t" r="r" b="b"/>
              <a:pathLst>
                <a:path w="266700" h="226060">
                  <a:moveTo>
                    <a:pt x="266700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266700" y="225551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06261" y="4638294"/>
              <a:ext cx="266700" cy="226060"/>
            </a:xfrm>
            <a:custGeom>
              <a:avLst/>
              <a:gdLst/>
              <a:ahLst/>
              <a:cxnLst/>
              <a:rect l="l" t="t" r="r" b="b"/>
              <a:pathLst>
                <a:path w="266700" h="226060">
                  <a:moveTo>
                    <a:pt x="0" y="225551"/>
                  </a:moveTo>
                  <a:lnTo>
                    <a:pt x="266700" y="225551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22555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50" name="Picture 2" descr="LEVOMEPROMAZINA 25 MG (HUMAX)">
            <a:extLst>
              <a:ext uri="{FF2B5EF4-FFF2-40B4-BE49-F238E27FC236}">
                <a16:creationId xmlns:a16="http://schemas.microsoft.com/office/drawing/2014/main" id="{57E2F8D2-B9E3-C76A-496E-EB294EE60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2" b="20049"/>
          <a:stretch/>
        </p:blipFill>
        <p:spPr bwMode="auto">
          <a:xfrm>
            <a:off x="5334000" y="261925"/>
            <a:ext cx="4120641" cy="265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53100" y="6227064"/>
            <a:ext cx="3496310" cy="464820"/>
            <a:chOff x="5753100" y="6227064"/>
            <a:chExt cx="3496310" cy="464820"/>
          </a:xfrm>
        </p:grpSpPr>
        <p:sp>
          <p:nvSpPr>
            <p:cNvPr id="3" name="object 3"/>
            <p:cNvSpPr/>
            <p:nvPr/>
          </p:nvSpPr>
          <p:spPr>
            <a:xfrm>
              <a:off x="5763005" y="6236970"/>
              <a:ext cx="3476625" cy="445134"/>
            </a:xfrm>
            <a:custGeom>
              <a:avLst/>
              <a:gdLst/>
              <a:ahLst/>
              <a:cxnLst/>
              <a:rect l="l" t="t" r="r" b="b"/>
              <a:pathLst>
                <a:path w="3476625" h="445134">
                  <a:moveTo>
                    <a:pt x="3402076" y="0"/>
                  </a:moveTo>
                  <a:lnTo>
                    <a:pt x="74168" y="0"/>
                  </a:lnTo>
                  <a:lnTo>
                    <a:pt x="45273" y="5829"/>
                  </a:lnTo>
                  <a:lnTo>
                    <a:pt x="21701" y="21724"/>
                  </a:lnTo>
                  <a:lnTo>
                    <a:pt x="5820" y="45300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07"/>
                  </a:lnTo>
                  <a:lnTo>
                    <a:pt x="21701" y="423283"/>
                  </a:lnTo>
                  <a:lnTo>
                    <a:pt x="45273" y="439178"/>
                  </a:lnTo>
                  <a:lnTo>
                    <a:pt x="74168" y="445007"/>
                  </a:lnTo>
                  <a:lnTo>
                    <a:pt x="3402076" y="445007"/>
                  </a:lnTo>
                  <a:lnTo>
                    <a:pt x="3430970" y="439178"/>
                  </a:lnTo>
                  <a:lnTo>
                    <a:pt x="3454542" y="423283"/>
                  </a:lnTo>
                  <a:lnTo>
                    <a:pt x="3470423" y="399707"/>
                  </a:lnTo>
                  <a:lnTo>
                    <a:pt x="3476244" y="370839"/>
                  </a:lnTo>
                  <a:lnTo>
                    <a:pt x="3476244" y="74167"/>
                  </a:lnTo>
                  <a:lnTo>
                    <a:pt x="3470423" y="45300"/>
                  </a:lnTo>
                  <a:lnTo>
                    <a:pt x="3454542" y="21724"/>
                  </a:lnTo>
                  <a:lnTo>
                    <a:pt x="3430970" y="5829"/>
                  </a:lnTo>
                  <a:lnTo>
                    <a:pt x="34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63005" y="6236970"/>
              <a:ext cx="3476625" cy="445134"/>
            </a:xfrm>
            <a:custGeom>
              <a:avLst/>
              <a:gdLst/>
              <a:ahLst/>
              <a:cxnLst/>
              <a:rect l="l" t="t" r="r" b="b"/>
              <a:pathLst>
                <a:path w="3476625" h="445134">
                  <a:moveTo>
                    <a:pt x="0" y="74167"/>
                  </a:moveTo>
                  <a:lnTo>
                    <a:pt x="5820" y="45300"/>
                  </a:lnTo>
                  <a:lnTo>
                    <a:pt x="21701" y="21724"/>
                  </a:lnTo>
                  <a:lnTo>
                    <a:pt x="45273" y="5829"/>
                  </a:lnTo>
                  <a:lnTo>
                    <a:pt x="74168" y="0"/>
                  </a:lnTo>
                  <a:lnTo>
                    <a:pt x="3402076" y="0"/>
                  </a:lnTo>
                  <a:lnTo>
                    <a:pt x="3430970" y="5829"/>
                  </a:lnTo>
                  <a:lnTo>
                    <a:pt x="3454542" y="21724"/>
                  </a:lnTo>
                  <a:lnTo>
                    <a:pt x="3470423" y="45300"/>
                  </a:lnTo>
                  <a:lnTo>
                    <a:pt x="3476244" y="74167"/>
                  </a:lnTo>
                  <a:lnTo>
                    <a:pt x="3476244" y="370839"/>
                  </a:lnTo>
                  <a:lnTo>
                    <a:pt x="3470423" y="399707"/>
                  </a:lnTo>
                  <a:lnTo>
                    <a:pt x="3454542" y="423283"/>
                  </a:lnTo>
                  <a:lnTo>
                    <a:pt x="3430970" y="439178"/>
                  </a:lnTo>
                  <a:lnTo>
                    <a:pt x="3402076" y="445007"/>
                  </a:lnTo>
                  <a:lnTo>
                    <a:pt x="74168" y="445007"/>
                  </a:lnTo>
                  <a:lnTo>
                    <a:pt x="45273" y="439178"/>
                  </a:lnTo>
                  <a:lnTo>
                    <a:pt x="21701" y="423283"/>
                  </a:lnTo>
                  <a:lnTo>
                    <a:pt x="5820" y="399707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74241" y="6204965"/>
            <a:ext cx="3127375" cy="452755"/>
          </a:xfrm>
          <a:custGeom>
            <a:avLst/>
            <a:gdLst/>
            <a:ahLst/>
            <a:cxnLst/>
            <a:rect l="l" t="t" r="r" b="b"/>
            <a:pathLst>
              <a:path w="3127375" h="452754">
                <a:moveTo>
                  <a:pt x="0" y="75438"/>
                </a:moveTo>
                <a:lnTo>
                  <a:pt x="5927" y="46071"/>
                </a:lnTo>
                <a:lnTo>
                  <a:pt x="22093" y="22093"/>
                </a:lnTo>
                <a:lnTo>
                  <a:pt x="46071" y="5927"/>
                </a:lnTo>
                <a:lnTo>
                  <a:pt x="75438" y="0"/>
                </a:lnTo>
                <a:lnTo>
                  <a:pt x="3051810" y="0"/>
                </a:lnTo>
                <a:lnTo>
                  <a:pt x="3081170" y="5927"/>
                </a:lnTo>
                <a:lnTo>
                  <a:pt x="3105150" y="22093"/>
                </a:lnTo>
                <a:lnTo>
                  <a:pt x="3121318" y="46071"/>
                </a:lnTo>
                <a:lnTo>
                  <a:pt x="3127248" y="75438"/>
                </a:lnTo>
                <a:lnTo>
                  <a:pt x="3127248" y="377190"/>
                </a:lnTo>
                <a:lnTo>
                  <a:pt x="3121318" y="406556"/>
                </a:lnTo>
                <a:lnTo>
                  <a:pt x="3105150" y="430534"/>
                </a:lnTo>
                <a:lnTo>
                  <a:pt x="3081170" y="446700"/>
                </a:lnTo>
                <a:lnTo>
                  <a:pt x="3051810" y="452628"/>
                </a:lnTo>
                <a:lnTo>
                  <a:pt x="75438" y="452628"/>
                </a:lnTo>
                <a:lnTo>
                  <a:pt x="46071" y="446700"/>
                </a:lnTo>
                <a:lnTo>
                  <a:pt x="22093" y="430534"/>
                </a:lnTo>
                <a:lnTo>
                  <a:pt x="5927" y="406556"/>
                </a:lnTo>
                <a:lnTo>
                  <a:pt x="0" y="377190"/>
                </a:lnTo>
                <a:lnTo>
                  <a:pt x="0" y="7543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927" y="3953356"/>
            <a:ext cx="2709672" cy="176604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431279" y="2958083"/>
            <a:ext cx="3802379" cy="565785"/>
            <a:chOff x="6431279" y="2958083"/>
            <a:chExt cx="3802379" cy="565785"/>
          </a:xfrm>
        </p:grpSpPr>
        <p:sp>
          <p:nvSpPr>
            <p:cNvPr id="8" name="object 8"/>
            <p:cNvSpPr/>
            <p:nvPr/>
          </p:nvSpPr>
          <p:spPr>
            <a:xfrm>
              <a:off x="6441185" y="2967989"/>
              <a:ext cx="3782695" cy="546100"/>
            </a:xfrm>
            <a:custGeom>
              <a:avLst/>
              <a:gdLst/>
              <a:ahLst/>
              <a:cxnLst/>
              <a:rect l="l" t="t" r="r" b="b"/>
              <a:pathLst>
                <a:path w="3782695" h="546100">
                  <a:moveTo>
                    <a:pt x="3691636" y="0"/>
                  </a:moveTo>
                  <a:lnTo>
                    <a:pt x="90932" y="0"/>
                  </a:lnTo>
                  <a:lnTo>
                    <a:pt x="55560" y="7153"/>
                  </a:lnTo>
                  <a:lnTo>
                    <a:pt x="26654" y="26654"/>
                  </a:lnTo>
                  <a:lnTo>
                    <a:pt x="7153" y="55560"/>
                  </a:lnTo>
                  <a:lnTo>
                    <a:pt x="0" y="90932"/>
                  </a:lnTo>
                  <a:lnTo>
                    <a:pt x="0" y="454660"/>
                  </a:lnTo>
                  <a:lnTo>
                    <a:pt x="7153" y="490031"/>
                  </a:lnTo>
                  <a:lnTo>
                    <a:pt x="26654" y="518937"/>
                  </a:lnTo>
                  <a:lnTo>
                    <a:pt x="55560" y="538438"/>
                  </a:lnTo>
                  <a:lnTo>
                    <a:pt x="90932" y="545592"/>
                  </a:lnTo>
                  <a:lnTo>
                    <a:pt x="3691636" y="545592"/>
                  </a:lnTo>
                  <a:lnTo>
                    <a:pt x="3727007" y="538438"/>
                  </a:lnTo>
                  <a:lnTo>
                    <a:pt x="3755913" y="518937"/>
                  </a:lnTo>
                  <a:lnTo>
                    <a:pt x="3775414" y="490031"/>
                  </a:lnTo>
                  <a:lnTo>
                    <a:pt x="3782567" y="454660"/>
                  </a:lnTo>
                  <a:lnTo>
                    <a:pt x="3782567" y="90932"/>
                  </a:lnTo>
                  <a:lnTo>
                    <a:pt x="3775414" y="55560"/>
                  </a:lnTo>
                  <a:lnTo>
                    <a:pt x="3755913" y="26654"/>
                  </a:lnTo>
                  <a:lnTo>
                    <a:pt x="3727007" y="7153"/>
                  </a:lnTo>
                  <a:lnTo>
                    <a:pt x="3691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41185" y="2967989"/>
              <a:ext cx="3782695" cy="546100"/>
            </a:xfrm>
            <a:custGeom>
              <a:avLst/>
              <a:gdLst/>
              <a:ahLst/>
              <a:cxnLst/>
              <a:rect l="l" t="t" r="r" b="b"/>
              <a:pathLst>
                <a:path w="3782695" h="546100">
                  <a:moveTo>
                    <a:pt x="0" y="90932"/>
                  </a:moveTo>
                  <a:lnTo>
                    <a:pt x="7153" y="55560"/>
                  </a:lnTo>
                  <a:lnTo>
                    <a:pt x="26654" y="26654"/>
                  </a:lnTo>
                  <a:lnTo>
                    <a:pt x="55560" y="7153"/>
                  </a:lnTo>
                  <a:lnTo>
                    <a:pt x="90932" y="0"/>
                  </a:lnTo>
                  <a:lnTo>
                    <a:pt x="3691636" y="0"/>
                  </a:lnTo>
                  <a:lnTo>
                    <a:pt x="3727007" y="7153"/>
                  </a:lnTo>
                  <a:lnTo>
                    <a:pt x="3755913" y="26654"/>
                  </a:lnTo>
                  <a:lnTo>
                    <a:pt x="3775414" y="55560"/>
                  </a:lnTo>
                  <a:lnTo>
                    <a:pt x="3782567" y="90932"/>
                  </a:lnTo>
                  <a:lnTo>
                    <a:pt x="3782567" y="454660"/>
                  </a:lnTo>
                  <a:lnTo>
                    <a:pt x="3775414" y="490031"/>
                  </a:lnTo>
                  <a:lnTo>
                    <a:pt x="3755913" y="518937"/>
                  </a:lnTo>
                  <a:lnTo>
                    <a:pt x="3727007" y="538438"/>
                  </a:lnTo>
                  <a:lnTo>
                    <a:pt x="3691636" y="545592"/>
                  </a:lnTo>
                  <a:lnTo>
                    <a:pt x="90932" y="545592"/>
                  </a:lnTo>
                  <a:lnTo>
                    <a:pt x="55560" y="538438"/>
                  </a:lnTo>
                  <a:lnTo>
                    <a:pt x="26654" y="518937"/>
                  </a:lnTo>
                  <a:lnTo>
                    <a:pt x="7153" y="490031"/>
                  </a:lnTo>
                  <a:lnTo>
                    <a:pt x="0" y="454660"/>
                  </a:lnTo>
                  <a:lnTo>
                    <a:pt x="0" y="9093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02613" y="3103626"/>
            <a:ext cx="3686810" cy="477520"/>
          </a:xfrm>
          <a:custGeom>
            <a:avLst/>
            <a:gdLst/>
            <a:ahLst/>
            <a:cxnLst/>
            <a:rect l="l" t="t" r="r" b="b"/>
            <a:pathLst>
              <a:path w="3686810" h="477520">
                <a:moveTo>
                  <a:pt x="0" y="79501"/>
                </a:moveTo>
                <a:lnTo>
                  <a:pt x="6248" y="48541"/>
                </a:lnTo>
                <a:lnTo>
                  <a:pt x="23287" y="23272"/>
                </a:lnTo>
                <a:lnTo>
                  <a:pt x="48557" y="6242"/>
                </a:lnTo>
                <a:lnTo>
                  <a:pt x="79502" y="0"/>
                </a:lnTo>
                <a:lnTo>
                  <a:pt x="3607054" y="0"/>
                </a:lnTo>
                <a:lnTo>
                  <a:pt x="3638014" y="6242"/>
                </a:lnTo>
                <a:lnTo>
                  <a:pt x="3663283" y="23272"/>
                </a:lnTo>
                <a:lnTo>
                  <a:pt x="3680313" y="48541"/>
                </a:lnTo>
                <a:lnTo>
                  <a:pt x="3686556" y="79501"/>
                </a:lnTo>
                <a:lnTo>
                  <a:pt x="3686556" y="397510"/>
                </a:lnTo>
                <a:lnTo>
                  <a:pt x="3680313" y="428470"/>
                </a:lnTo>
                <a:lnTo>
                  <a:pt x="3663283" y="453739"/>
                </a:lnTo>
                <a:lnTo>
                  <a:pt x="3638014" y="470769"/>
                </a:lnTo>
                <a:lnTo>
                  <a:pt x="3607054" y="477012"/>
                </a:lnTo>
                <a:lnTo>
                  <a:pt x="79502" y="477012"/>
                </a:lnTo>
                <a:lnTo>
                  <a:pt x="48557" y="470769"/>
                </a:lnTo>
                <a:lnTo>
                  <a:pt x="23287" y="453739"/>
                </a:lnTo>
                <a:lnTo>
                  <a:pt x="6248" y="428470"/>
                </a:lnTo>
                <a:lnTo>
                  <a:pt x="0" y="397510"/>
                </a:lnTo>
                <a:lnTo>
                  <a:pt x="0" y="7950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3075" y="3126486"/>
            <a:ext cx="3402329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NODOL</a:t>
            </a:r>
            <a:r>
              <a:rPr sz="1300" b="1" spc="-75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PLUS</a:t>
            </a:r>
            <a:r>
              <a:rPr sz="1300" b="1" spc="-1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(ACETAM325MG+HIDROCOD5MG)</a:t>
            </a:r>
            <a:endParaRPr sz="1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tabLst>
                <a:tab pos="815975" algn="l"/>
              </a:tabLst>
            </a:pPr>
            <a:r>
              <a:rPr sz="1300" spc="-5" dirty="0">
                <a:latin typeface="Trebuchet MS"/>
                <a:cs typeface="Trebuchet MS"/>
              </a:rPr>
              <a:t>X100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	</a:t>
            </a:r>
            <a:r>
              <a:rPr sz="1300" spc="-5" dirty="0">
                <a:latin typeface="Trebuchet MS"/>
                <a:cs typeface="Trebuchet MS"/>
              </a:rPr>
              <a:t>$31.900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385572"/>
            <a:ext cx="3272028" cy="258165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520053" y="3038348"/>
            <a:ext cx="358457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R</a:t>
            </a:r>
            <a:r>
              <a:rPr sz="1300" b="1" spc="-10" dirty="0">
                <a:latin typeface="Trebuchet MS"/>
                <a:cs typeface="Trebuchet MS"/>
              </a:rPr>
              <a:t>E</a:t>
            </a:r>
            <a:r>
              <a:rPr sz="1300" b="1" spc="-5" dirty="0">
                <a:latin typeface="Trebuchet MS"/>
                <a:cs typeface="Trebuchet MS"/>
              </a:rPr>
              <a:t>TI</a:t>
            </a:r>
            <a:r>
              <a:rPr sz="1300" b="1" spc="-10" dirty="0">
                <a:latin typeface="Trebuchet MS"/>
                <a:cs typeface="Trebuchet MS"/>
              </a:rPr>
              <a:t>B</a:t>
            </a:r>
            <a:r>
              <a:rPr sz="1300" b="1" spc="-5" dirty="0">
                <a:latin typeface="Trebuchet MS"/>
                <a:cs typeface="Trebuchet MS"/>
              </a:rPr>
              <a:t>LAN</a:t>
            </a:r>
            <a:r>
              <a:rPr sz="1300" b="1" spc="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</a:t>
            </a:r>
            <a:r>
              <a:rPr sz="1300" spc="-15" dirty="0">
                <a:latin typeface="Trebuchet MS"/>
                <a:cs typeface="Trebuchet MS"/>
              </a:rPr>
              <a:t>V</a:t>
            </a:r>
            <a:r>
              <a:rPr sz="1300" spc="-10" dirty="0">
                <a:latin typeface="Trebuchet MS"/>
                <a:cs typeface="Trebuchet MS"/>
              </a:rPr>
              <a:t>I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dirty="0">
                <a:latin typeface="Trebuchet MS"/>
                <a:cs typeface="Trebuchet MS"/>
              </a:rPr>
              <a:t>M</a:t>
            </a:r>
            <a:r>
              <a:rPr sz="1300" spc="-10" dirty="0">
                <a:latin typeface="Trebuchet MS"/>
                <a:cs typeface="Trebuchet MS"/>
              </a:rPr>
              <a:t>IN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15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100.000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UI</a:t>
            </a:r>
            <a:r>
              <a:rPr sz="1300" spc="-5" dirty="0">
                <a:latin typeface="Trebuchet MS"/>
                <a:cs typeface="Trebuchet MS"/>
              </a:rPr>
              <a:t>)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50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CAPSULAS</a:t>
            </a:r>
            <a:endParaRPr sz="1300" dirty="0">
              <a:latin typeface="Trebuchet MS"/>
              <a:cs typeface="Trebuchet MS"/>
            </a:endParaRPr>
          </a:p>
          <a:p>
            <a:pPr marR="12192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</a:t>
            </a:r>
            <a:r>
              <a:rPr lang="es-CO" sz="1300" spc="-5" dirty="0">
                <a:latin typeface="Trebuchet MS"/>
                <a:cs typeface="Trebuchet MS"/>
              </a:rPr>
              <a:t>39</a:t>
            </a:r>
            <a:r>
              <a:rPr sz="1300" spc="-5" dirty="0">
                <a:latin typeface="Trebuchet MS"/>
                <a:cs typeface="Trebuchet MS"/>
              </a:rPr>
              <a:t>.900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2054" y="6219545"/>
            <a:ext cx="22739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FEMELIN</a:t>
            </a:r>
            <a:r>
              <a:rPr sz="1300" b="1" spc="-6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AMPOLLA</a:t>
            </a:r>
            <a:r>
              <a:rPr sz="1300" spc="-8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UND</a:t>
            </a:r>
            <a:r>
              <a:rPr sz="1300" spc="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-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LF</a:t>
            </a:r>
            <a:endParaRPr sz="1300">
              <a:latin typeface="Trebuchet MS"/>
              <a:cs typeface="Trebuchet MS"/>
            </a:endParaRPr>
          </a:p>
          <a:p>
            <a:pPr marR="127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$9.900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98845" y="6252464"/>
            <a:ext cx="31184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4990" marR="5080" indent="-542925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METRONIST </a:t>
            </a:r>
            <a:r>
              <a:rPr sz="1300" spc="-15" dirty="0">
                <a:latin typeface="Trebuchet MS"/>
                <a:cs typeface="Trebuchet MS"/>
              </a:rPr>
              <a:t>(METRONIDAZOL+NISTATINA)x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OVULOS COLMED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$9.700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8959" y="3666997"/>
            <a:ext cx="3309873" cy="252627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6003" y="688848"/>
            <a:ext cx="2506980" cy="232562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4157" y="6143527"/>
            <a:ext cx="3208020" cy="460375"/>
          </a:xfrm>
          <a:custGeom>
            <a:avLst/>
            <a:gdLst/>
            <a:ahLst/>
            <a:cxnLst/>
            <a:rect l="l" t="t" r="r" b="b"/>
            <a:pathLst>
              <a:path w="3208020" h="460375">
                <a:moveTo>
                  <a:pt x="0" y="76708"/>
                </a:moveTo>
                <a:lnTo>
                  <a:pt x="6027" y="46848"/>
                </a:lnTo>
                <a:lnTo>
                  <a:pt x="22466" y="22466"/>
                </a:lnTo>
                <a:lnTo>
                  <a:pt x="46848" y="6027"/>
                </a:lnTo>
                <a:lnTo>
                  <a:pt x="76707" y="0"/>
                </a:lnTo>
                <a:lnTo>
                  <a:pt x="3131311" y="0"/>
                </a:lnTo>
                <a:lnTo>
                  <a:pt x="3161192" y="6027"/>
                </a:lnTo>
                <a:lnTo>
                  <a:pt x="3185572" y="22466"/>
                </a:lnTo>
                <a:lnTo>
                  <a:pt x="3201999" y="46848"/>
                </a:lnTo>
                <a:lnTo>
                  <a:pt x="3208020" y="76708"/>
                </a:lnTo>
                <a:lnTo>
                  <a:pt x="3208020" y="383540"/>
                </a:lnTo>
                <a:lnTo>
                  <a:pt x="3201999" y="413399"/>
                </a:lnTo>
                <a:lnTo>
                  <a:pt x="3185572" y="437781"/>
                </a:lnTo>
                <a:lnTo>
                  <a:pt x="3161192" y="454220"/>
                </a:lnTo>
                <a:lnTo>
                  <a:pt x="3131311" y="460248"/>
                </a:lnTo>
                <a:lnTo>
                  <a:pt x="76707" y="460248"/>
                </a:lnTo>
                <a:lnTo>
                  <a:pt x="46848" y="454220"/>
                </a:lnTo>
                <a:lnTo>
                  <a:pt x="22466" y="437781"/>
                </a:lnTo>
                <a:lnTo>
                  <a:pt x="6027" y="413399"/>
                </a:lnTo>
                <a:lnTo>
                  <a:pt x="0" y="383540"/>
                </a:lnTo>
                <a:lnTo>
                  <a:pt x="0" y="767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8652" y="2691100"/>
            <a:ext cx="4223892" cy="445134"/>
          </a:xfrm>
          <a:custGeom>
            <a:avLst/>
            <a:gdLst/>
            <a:ahLst/>
            <a:cxnLst/>
            <a:rect l="l" t="t" r="r" b="b"/>
            <a:pathLst>
              <a:path w="2346960" h="445135">
                <a:moveTo>
                  <a:pt x="0" y="74167"/>
                </a:moveTo>
                <a:lnTo>
                  <a:pt x="5820" y="45273"/>
                </a:lnTo>
                <a:lnTo>
                  <a:pt x="21701" y="21701"/>
                </a:lnTo>
                <a:lnTo>
                  <a:pt x="45273" y="5820"/>
                </a:lnTo>
                <a:lnTo>
                  <a:pt x="74168" y="0"/>
                </a:lnTo>
                <a:lnTo>
                  <a:pt x="2272791" y="0"/>
                </a:lnTo>
                <a:lnTo>
                  <a:pt x="2301686" y="5820"/>
                </a:lnTo>
                <a:lnTo>
                  <a:pt x="2325258" y="21701"/>
                </a:lnTo>
                <a:lnTo>
                  <a:pt x="2341139" y="45273"/>
                </a:lnTo>
                <a:lnTo>
                  <a:pt x="2346960" y="74167"/>
                </a:lnTo>
                <a:lnTo>
                  <a:pt x="2346960" y="370839"/>
                </a:lnTo>
                <a:lnTo>
                  <a:pt x="2341139" y="399734"/>
                </a:lnTo>
                <a:lnTo>
                  <a:pt x="2325258" y="423306"/>
                </a:lnTo>
                <a:lnTo>
                  <a:pt x="2301686" y="439187"/>
                </a:lnTo>
                <a:lnTo>
                  <a:pt x="2272791" y="445008"/>
                </a:lnTo>
                <a:lnTo>
                  <a:pt x="74168" y="445008"/>
                </a:lnTo>
                <a:lnTo>
                  <a:pt x="45273" y="439187"/>
                </a:lnTo>
                <a:lnTo>
                  <a:pt x="21701" y="423306"/>
                </a:lnTo>
                <a:lnTo>
                  <a:pt x="5820" y="399734"/>
                </a:lnTo>
                <a:lnTo>
                  <a:pt x="0" y="370839"/>
                </a:lnTo>
                <a:lnTo>
                  <a:pt x="0" y="7416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583044" y="4952615"/>
            <a:ext cx="3093720" cy="464820"/>
            <a:chOff x="5967984" y="5172455"/>
            <a:chExt cx="3093720" cy="464820"/>
          </a:xfrm>
        </p:grpSpPr>
        <p:sp>
          <p:nvSpPr>
            <p:cNvPr id="5" name="object 5"/>
            <p:cNvSpPr/>
            <p:nvPr/>
          </p:nvSpPr>
          <p:spPr>
            <a:xfrm>
              <a:off x="5977890" y="5182361"/>
              <a:ext cx="3074035" cy="445134"/>
            </a:xfrm>
            <a:custGeom>
              <a:avLst/>
              <a:gdLst/>
              <a:ahLst/>
              <a:cxnLst/>
              <a:rect l="l" t="t" r="r" b="b"/>
              <a:pathLst>
                <a:path w="3074034" h="445135">
                  <a:moveTo>
                    <a:pt x="2999740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8"/>
                  </a:lnTo>
                  <a:lnTo>
                    <a:pt x="0" y="370840"/>
                  </a:lnTo>
                  <a:lnTo>
                    <a:pt x="5820" y="399707"/>
                  </a:lnTo>
                  <a:lnTo>
                    <a:pt x="21701" y="423283"/>
                  </a:lnTo>
                  <a:lnTo>
                    <a:pt x="45273" y="439178"/>
                  </a:lnTo>
                  <a:lnTo>
                    <a:pt x="74168" y="445007"/>
                  </a:lnTo>
                  <a:lnTo>
                    <a:pt x="2999740" y="445007"/>
                  </a:lnTo>
                  <a:lnTo>
                    <a:pt x="3028634" y="439178"/>
                  </a:lnTo>
                  <a:lnTo>
                    <a:pt x="3052206" y="423283"/>
                  </a:lnTo>
                  <a:lnTo>
                    <a:pt x="3068087" y="399707"/>
                  </a:lnTo>
                  <a:lnTo>
                    <a:pt x="3073908" y="370840"/>
                  </a:lnTo>
                  <a:lnTo>
                    <a:pt x="3073908" y="74168"/>
                  </a:lnTo>
                  <a:lnTo>
                    <a:pt x="3068087" y="45273"/>
                  </a:lnTo>
                  <a:lnTo>
                    <a:pt x="3052206" y="21701"/>
                  </a:lnTo>
                  <a:lnTo>
                    <a:pt x="3028634" y="5820"/>
                  </a:lnTo>
                  <a:lnTo>
                    <a:pt x="2999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77890" y="5182361"/>
              <a:ext cx="3074035" cy="445134"/>
            </a:xfrm>
            <a:custGeom>
              <a:avLst/>
              <a:gdLst/>
              <a:ahLst/>
              <a:cxnLst/>
              <a:rect l="l" t="t" r="r" b="b"/>
              <a:pathLst>
                <a:path w="3074034" h="445135">
                  <a:moveTo>
                    <a:pt x="0" y="74168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999740" y="0"/>
                  </a:lnTo>
                  <a:lnTo>
                    <a:pt x="3028634" y="5820"/>
                  </a:lnTo>
                  <a:lnTo>
                    <a:pt x="3052206" y="21701"/>
                  </a:lnTo>
                  <a:lnTo>
                    <a:pt x="3068087" y="45273"/>
                  </a:lnTo>
                  <a:lnTo>
                    <a:pt x="3073908" y="74168"/>
                  </a:lnTo>
                  <a:lnTo>
                    <a:pt x="3073908" y="370840"/>
                  </a:lnTo>
                  <a:lnTo>
                    <a:pt x="3068087" y="399707"/>
                  </a:lnTo>
                  <a:lnTo>
                    <a:pt x="3052206" y="423283"/>
                  </a:lnTo>
                  <a:lnTo>
                    <a:pt x="3028634" y="439178"/>
                  </a:lnTo>
                  <a:lnTo>
                    <a:pt x="2999740" y="445007"/>
                  </a:lnTo>
                  <a:lnTo>
                    <a:pt x="74168" y="445007"/>
                  </a:lnTo>
                  <a:lnTo>
                    <a:pt x="45273" y="439178"/>
                  </a:lnTo>
                  <a:lnTo>
                    <a:pt x="21701" y="423283"/>
                  </a:lnTo>
                  <a:lnTo>
                    <a:pt x="5820" y="399707"/>
                  </a:lnTo>
                  <a:lnTo>
                    <a:pt x="0" y="370840"/>
                  </a:lnTo>
                  <a:lnTo>
                    <a:pt x="0" y="7416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29742" y="4964680"/>
            <a:ext cx="2600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rebuchet MS"/>
                <a:cs typeface="Trebuchet MS"/>
              </a:rPr>
              <a:t>BENZIRIN</a:t>
            </a:r>
            <a:r>
              <a:rPr sz="1400" spc="-6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VERDE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ASEPTIC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120</a:t>
            </a:r>
            <a:r>
              <a:rPr sz="140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ML</a:t>
            </a:r>
            <a:endParaRPr sz="1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latin typeface="Trebuchet MS"/>
                <a:cs typeface="Trebuchet MS"/>
              </a:rPr>
              <a:t>$27.840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124" y="2682593"/>
            <a:ext cx="4042283" cy="457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020" algn="ctr">
              <a:lnSpc>
                <a:spcPct val="100000"/>
              </a:lnSpc>
              <a:spcBef>
                <a:spcPts val="105"/>
              </a:spcBef>
            </a:pPr>
            <a:r>
              <a:rPr lang="es-CO" sz="1400" dirty="0">
                <a:latin typeface="Trebuchet MS"/>
                <a:cs typeface="Trebuchet MS"/>
              </a:rPr>
              <a:t>TRAMADOL+ACETAMINOFEN (37,5+325)MG </a:t>
            </a:r>
          </a:p>
          <a:p>
            <a:pPr marL="12700" marR="5080" indent="33020" algn="ctr">
              <a:lnSpc>
                <a:spcPct val="100000"/>
              </a:lnSpc>
              <a:spcBef>
                <a:spcPts val="105"/>
              </a:spcBef>
            </a:pPr>
            <a:r>
              <a:rPr lang="es-CO" sz="1400" b="1" dirty="0">
                <a:latin typeface="Trebuchet MS"/>
                <a:cs typeface="Trebuchet MS"/>
              </a:rPr>
              <a:t>TOLMUS</a:t>
            </a:r>
            <a:r>
              <a:rPr lang="es-CO" sz="1400" dirty="0">
                <a:latin typeface="Trebuchet MS"/>
                <a:cs typeface="Trebuchet MS"/>
              </a:rPr>
              <a:t> TECNOFARMA $12.372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1483" y="6143527"/>
            <a:ext cx="20491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0" marR="5080" indent="-14668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rebuchet MS"/>
                <a:cs typeface="Trebuchet MS"/>
              </a:rPr>
              <a:t>B-VIT</a:t>
            </a:r>
            <a:r>
              <a:rPr sz="1400" b="1" spc="-60" dirty="0">
                <a:latin typeface="Trebuchet MS"/>
                <a:cs typeface="Trebuchet MS"/>
              </a:rPr>
              <a:t> </a:t>
            </a:r>
            <a:r>
              <a:rPr sz="1400" b="1" dirty="0">
                <a:latin typeface="Trebuchet MS"/>
                <a:cs typeface="Trebuchet MS"/>
              </a:rPr>
              <a:t>HT</a:t>
            </a:r>
            <a:r>
              <a:rPr sz="1400" b="1" spc="-6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3</a:t>
            </a:r>
            <a:r>
              <a:rPr sz="1400" spc="-9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AMPS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JERINGA </a:t>
            </a:r>
            <a:r>
              <a:rPr sz="1400" spc="-40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P</a:t>
            </a:r>
            <a:r>
              <a:rPr sz="1400" spc="-5" dirty="0">
                <a:latin typeface="Trebuchet MS"/>
                <a:cs typeface="Trebuchet MS"/>
              </a:rPr>
              <a:t>R</a:t>
            </a:r>
            <a:r>
              <a:rPr sz="1400" dirty="0">
                <a:latin typeface="Trebuchet MS"/>
                <a:cs typeface="Trebuchet MS"/>
              </a:rPr>
              <a:t>ELLENADA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$</a:t>
            </a:r>
            <a:r>
              <a:rPr sz="1400" spc="-10" dirty="0">
                <a:latin typeface="Trebuchet MS"/>
                <a:cs typeface="Trebuchet MS"/>
              </a:rPr>
              <a:t>5</a:t>
            </a:r>
            <a:r>
              <a:rPr sz="1400" spc="-5" dirty="0">
                <a:latin typeface="Trebuchet MS"/>
                <a:cs typeface="Trebuchet MS"/>
              </a:rPr>
              <a:t>3.</a:t>
            </a:r>
            <a:r>
              <a:rPr sz="1400" spc="-10" dirty="0">
                <a:latin typeface="Trebuchet MS"/>
                <a:cs typeface="Trebuchet MS"/>
              </a:rPr>
              <a:t>8</a:t>
            </a:r>
            <a:r>
              <a:rPr sz="1400" spc="-5" dirty="0">
                <a:latin typeface="Trebuchet MS"/>
                <a:cs typeface="Trebuchet MS"/>
              </a:rPr>
              <a:t>40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767" y="0"/>
            <a:ext cx="1095375" cy="657860"/>
            <a:chOff x="48767" y="0"/>
            <a:chExt cx="1095375" cy="6578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7" y="0"/>
              <a:ext cx="449579" cy="4160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651" y="0"/>
              <a:ext cx="880110" cy="65760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78942" y="0"/>
            <a:ext cx="439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1179" y="826645"/>
            <a:ext cx="3997452" cy="399897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1708" y="3826639"/>
            <a:ext cx="2906268" cy="1997964"/>
          </a:xfrm>
          <a:prstGeom prst="rect">
            <a:avLst/>
          </a:prstGeom>
        </p:spPr>
      </p:pic>
      <p:pic>
        <p:nvPicPr>
          <p:cNvPr id="1028" name="Picture 4" descr="Tolmus 325mg/37.5 Mg 20 Comprimidos - Farmaprime">
            <a:extLst>
              <a:ext uri="{FF2B5EF4-FFF2-40B4-BE49-F238E27FC236}">
                <a16:creationId xmlns:a16="http://schemas.microsoft.com/office/drawing/2014/main" id="{93F7DA19-C30D-1D43-9425-120AE4E0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61" y="328802"/>
            <a:ext cx="3938017" cy="221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88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9990" y="6256274"/>
            <a:ext cx="3060700" cy="567055"/>
            <a:chOff x="6167628" y="6085332"/>
            <a:chExt cx="3060700" cy="567055"/>
          </a:xfrm>
        </p:grpSpPr>
        <p:sp>
          <p:nvSpPr>
            <p:cNvPr id="3" name="object 3"/>
            <p:cNvSpPr/>
            <p:nvPr/>
          </p:nvSpPr>
          <p:spPr>
            <a:xfrm>
              <a:off x="6177534" y="6095238"/>
              <a:ext cx="3040380" cy="547370"/>
            </a:xfrm>
            <a:custGeom>
              <a:avLst/>
              <a:gdLst/>
              <a:ahLst/>
              <a:cxnLst/>
              <a:rect l="l" t="t" r="r" b="b"/>
              <a:pathLst>
                <a:path w="3040379" h="547370">
                  <a:moveTo>
                    <a:pt x="2949193" y="0"/>
                  </a:moveTo>
                  <a:lnTo>
                    <a:pt x="91186" y="0"/>
                  </a:lnTo>
                  <a:lnTo>
                    <a:pt x="55667" y="7166"/>
                  </a:lnTo>
                  <a:lnTo>
                    <a:pt x="26685" y="26709"/>
                  </a:lnTo>
                  <a:lnTo>
                    <a:pt x="7157" y="55694"/>
                  </a:lnTo>
                  <a:lnTo>
                    <a:pt x="0" y="91186"/>
                  </a:lnTo>
                  <a:lnTo>
                    <a:pt x="0" y="455930"/>
                  </a:lnTo>
                  <a:lnTo>
                    <a:pt x="7157" y="491421"/>
                  </a:lnTo>
                  <a:lnTo>
                    <a:pt x="26685" y="520406"/>
                  </a:lnTo>
                  <a:lnTo>
                    <a:pt x="55667" y="539949"/>
                  </a:lnTo>
                  <a:lnTo>
                    <a:pt x="91186" y="547116"/>
                  </a:lnTo>
                  <a:lnTo>
                    <a:pt x="2949193" y="547116"/>
                  </a:lnTo>
                  <a:lnTo>
                    <a:pt x="2984712" y="539949"/>
                  </a:lnTo>
                  <a:lnTo>
                    <a:pt x="3013694" y="520406"/>
                  </a:lnTo>
                  <a:lnTo>
                    <a:pt x="3033222" y="491421"/>
                  </a:lnTo>
                  <a:lnTo>
                    <a:pt x="3040380" y="455930"/>
                  </a:lnTo>
                  <a:lnTo>
                    <a:pt x="3040380" y="91186"/>
                  </a:lnTo>
                  <a:lnTo>
                    <a:pt x="3033222" y="55694"/>
                  </a:lnTo>
                  <a:lnTo>
                    <a:pt x="3013694" y="26709"/>
                  </a:lnTo>
                  <a:lnTo>
                    <a:pt x="2984712" y="7166"/>
                  </a:lnTo>
                  <a:lnTo>
                    <a:pt x="29491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77534" y="6095238"/>
              <a:ext cx="3040380" cy="547370"/>
            </a:xfrm>
            <a:custGeom>
              <a:avLst/>
              <a:gdLst/>
              <a:ahLst/>
              <a:cxnLst/>
              <a:rect l="l" t="t" r="r" b="b"/>
              <a:pathLst>
                <a:path w="3040379" h="547370">
                  <a:moveTo>
                    <a:pt x="0" y="91186"/>
                  </a:moveTo>
                  <a:lnTo>
                    <a:pt x="7157" y="55694"/>
                  </a:lnTo>
                  <a:lnTo>
                    <a:pt x="26685" y="26709"/>
                  </a:lnTo>
                  <a:lnTo>
                    <a:pt x="55667" y="7166"/>
                  </a:lnTo>
                  <a:lnTo>
                    <a:pt x="91186" y="0"/>
                  </a:lnTo>
                  <a:lnTo>
                    <a:pt x="2949193" y="0"/>
                  </a:lnTo>
                  <a:lnTo>
                    <a:pt x="2984712" y="7166"/>
                  </a:lnTo>
                  <a:lnTo>
                    <a:pt x="3013694" y="26709"/>
                  </a:lnTo>
                  <a:lnTo>
                    <a:pt x="3033222" y="55694"/>
                  </a:lnTo>
                  <a:lnTo>
                    <a:pt x="3040380" y="91186"/>
                  </a:lnTo>
                  <a:lnTo>
                    <a:pt x="3040380" y="455930"/>
                  </a:lnTo>
                  <a:lnTo>
                    <a:pt x="3033222" y="491421"/>
                  </a:lnTo>
                  <a:lnTo>
                    <a:pt x="3013694" y="520406"/>
                  </a:lnTo>
                  <a:lnTo>
                    <a:pt x="2984712" y="539949"/>
                  </a:lnTo>
                  <a:lnTo>
                    <a:pt x="2949193" y="547116"/>
                  </a:lnTo>
                  <a:lnTo>
                    <a:pt x="91186" y="547116"/>
                  </a:lnTo>
                  <a:lnTo>
                    <a:pt x="55667" y="539949"/>
                  </a:lnTo>
                  <a:lnTo>
                    <a:pt x="26685" y="520406"/>
                  </a:lnTo>
                  <a:lnTo>
                    <a:pt x="7157" y="491421"/>
                  </a:lnTo>
                  <a:lnTo>
                    <a:pt x="0" y="455930"/>
                  </a:lnTo>
                  <a:lnTo>
                    <a:pt x="0" y="9118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60169" y="6057138"/>
            <a:ext cx="2962910" cy="398145"/>
          </a:xfrm>
          <a:custGeom>
            <a:avLst/>
            <a:gdLst/>
            <a:ahLst/>
            <a:cxnLst/>
            <a:rect l="l" t="t" r="r" b="b"/>
            <a:pathLst>
              <a:path w="2962910" h="398145">
                <a:moveTo>
                  <a:pt x="0" y="66293"/>
                </a:moveTo>
                <a:lnTo>
                  <a:pt x="5214" y="40488"/>
                </a:lnTo>
                <a:lnTo>
                  <a:pt x="19431" y="19416"/>
                </a:lnTo>
                <a:lnTo>
                  <a:pt x="40505" y="5209"/>
                </a:lnTo>
                <a:lnTo>
                  <a:pt x="66293" y="0"/>
                </a:lnTo>
                <a:lnTo>
                  <a:pt x="2896362" y="0"/>
                </a:lnTo>
                <a:lnTo>
                  <a:pt x="2922150" y="5209"/>
                </a:lnTo>
                <a:lnTo>
                  <a:pt x="2943225" y="19416"/>
                </a:lnTo>
                <a:lnTo>
                  <a:pt x="2957441" y="40488"/>
                </a:lnTo>
                <a:lnTo>
                  <a:pt x="2962656" y="66293"/>
                </a:lnTo>
                <a:lnTo>
                  <a:pt x="2962656" y="331470"/>
                </a:lnTo>
                <a:lnTo>
                  <a:pt x="2957441" y="357275"/>
                </a:lnTo>
                <a:lnTo>
                  <a:pt x="2943225" y="378347"/>
                </a:lnTo>
                <a:lnTo>
                  <a:pt x="2922150" y="392554"/>
                </a:lnTo>
                <a:lnTo>
                  <a:pt x="2896362" y="397764"/>
                </a:lnTo>
                <a:lnTo>
                  <a:pt x="66293" y="397764"/>
                </a:lnTo>
                <a:lnTo>
                  <a:pt x="40505" y="392554"/>
                </a:lnTo>
                <a:lnTo>
                  <a:pt x="19431" y="378347"/>
                </a:lnTo>
                <a:lnTo>
                  <a:pt x="5214" y="357275"/>
                </a:lnTo>
                <a:lnTo>
                  <a:pt x="0" y="331470"/>
                </a:lnTo>
                <a:lnTo>
                  <a:pt x="0" y="66293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926074" y="2716152"/>
            <a:ext cx="3578860" cy="538480"/>
            <a:chOff x="6318503" y="3136392"/>
            <a:chExt cx="3578860" cy="538480"/>
          </a:xfrm>
        </p:grpSpPr>
        <p:sp>
          <p:nvSpPr>
            <p:cNvPr id="7" name="object 7"/>
            <p:cNvSpPr/>
            <p:nvPr/>
          </p:nvSpPr>
          <p:spPr>
            <a:xfrm>
              <a:off x="6328409" y="3146298"/>
              <a:ext cx="3558540" cy="518159"/>
            </a:xfrm>
            <a:custGeom>
              <a:avLst/>
              <a:gdLst/>
              <a:ahLst/>
              <a:cxnLst/>
              <a:rect l="l" t="t" r="r" b="b"/>
              <a:pathLst>
                <a:path w="3558540" h="518160">
                  <a:moveTo>
                    <a:pt x="3472180" y="0"/>
                  </a:moveTo>
                  <a:lnTo>
                    <a:pt x="86360" y="0"/>
                  </a:lnTo>
                  <a:lnTo>
                    <a:pt x="52720" y="6778"/>
                  </a:lnTo>
                  <a:lnTo>
                    <a:pt x="25273" y="25273"/>
                  </a:lnTo>
                  <a:lnTo>
                    <a:pt x="6778" y="52720"/>
                  </a:lnTo>
                  <a:lnTo>
                    <a:pt x="0" y="86360"/>
                  </a:lnTo>
                  <a:lnTo>
                    <a:pt x="0" y="431800"/>
                  </a:lnTo>
                  <a:lnTo>
                    <a:pt x="6778" y="465439"/>
                  </a:lnTo>
                  <a:lnTo>
                    <a:pt x="25273" y="492887"/>
                  </a:lnTo>
                  <a:lnTo>
                    <a:pt x="52720" y="511381"/>
                  </a:lnTo>
                  <a:lnTo>
                    <a:pt x="86360" y="518159"/>
                  </a:lnTo>
                  <a:lnTo>
                    <a:pt x="3472180" y="518159"/>
                  </a:lnTo>
                  <a:lnTo>
                    <a:pt x="3505819" y="511381"/>
                  </a:lnTo>
                  <a:lnTo>
                    <a:pt x="3533267" y="492887"/>
                  </a:lnTo>
                  <a:lnTo>
                    <a:pt x="3551761" y="465439"/>
                  </a:lnTo>
                  <a:lnTo>
                    <a:pt x="3558540" y="431800"/>
                  </a:lnTo>
                  <a:lnTo>
                    <a:pt x="3558540" y="86360"/>
                  </a:lnTo>
                  <a:lnTo>
                    <a:pt x="3551761" y="52720"/>
                  </a:lnTo>
                  <a:lnTo>
                    <a:pt x="3533266" y="25273"/>
                  </a:lnTo>
                  <a:lnTo>
                    <a:pt x="3505819" y="6778"/>
                  </a:lnTo>
                  <a:lnTo>
                    <a:pt x="3472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28409" y="3146298"/>
              <a:ext cx="3558540" cy="518159"/>
            </a:xfrm>
            <a:custGeom>
              <a:avLst/>
              <a:gdLst/>
              <a:ahLst/>
              <a:cxnLst/>
              <a:rect l="l" t="t" r="r" b="b"/>
              <a:pathLst>
                <a:path w="3558540" h="518160">
                  <a:moveTo>
                    <a:pt x="0" y="86360"/>
                  </a:moveTo>
                  <a:lnTo>
                    <a:pt x="6778" y="52720"/>
                  </a:lnTo>
                  <a:lnTo>
                    <a:pt x="25273" y="25273"/>
                  </a:lnTo>
                  <a:lnTo>
                    <a:pt x="52720" y="6778"/>
                  </a:lnTo>
                  <a:lnTo>
                    <a:pt x="86360" y="0"/>
                  </a:lnTo>
                  <a:lnTo>
                    <a:pt x="3472180" y="0"/>
                  </a:lnTo>
                  <a:lnTo>
                    <a:pt x="3505819" y="6778"/>
                  </a:lnTo>
                  <a:lnTo>
                    <a:pt x="3533266" y="25273"/>
                  </a:lnTo>
                  <a:lnTo>
                    <a:pt x="3551761" y="52720"/>
                  </a:lnTo>
                  <a:lnTo>
                    <a:pt x="3558540" y="86360"/>
                  </a:lnTo>
                  <a:lnTo>
                    <a:pt x="3558540" y="431800"/>
                  </a:lnTo>
                  <a:lnTo>
                    <a:pt x="3551761" y="465439"/>
                  </a:lnTo>
                  <a:lnTo>
                    <a:pt x="3533267" y="492887"/>
                  </a:lnTo>
                  <a:lnTo>
                    <a:pt x="3505819" y="511381"/>
                  </a:lnTo>
                  <a:lnTo>
                    <a:pt x="3472180" y="518159"/>
                  </a:lnTo>
                  <a:lnTo>
                    <a:pt x="86360" y="518159"/>
                  </a:lnTo>
                  <a:lnTo>
                    <a:pt x="52720" y="511381"/>
                  </a:lnTo>
                  <a:lnTo>
                    <a:pt x="25273" y="492887"/>
                  </a:lnTo>
                  <a:lnTo>
                    <a:pt x="6778" y="465439"/>
                  </a:lnTo>
                  <a:lnTo>
                    <a:pt x="0" y="431800"/>
                  </a:lnTo>
                  <a:lnTo>
                    <a:pt x="0" y="8636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47763" y="3231641"/>
            <a:ext cx="3507104" cy="445134"/>
          </a:xfrm>
          <a:custGeom>
            <a:avLst/>
            <a:gdLst/>
            <a:ahLst/>
            <a:cxnLst/>
            <a:rect l="l" t="t" r="r" b="b"/>
            <a:pathLst>
              <a:path w="3507104" h="445135">
                <a:moveTo>
                  <a:pt x="0" y="74167"/>
                </a:moveTo>
                <a:lnTo>
                  <a:pt x="5829" y="45273"/>
                </a:lnTo>
                <a:lnTo>
                  <a:pt x="21724" y="21701"/>
                </a:lnTo>
                <a:lnTo>
                  <a:pt x="45300" y="5820"/>
                </a:lnTo>
                <a:lnTo>
                  <a:pt x="74168" y="0"/>
                </a:lnTo>
                <a:lnTo>
                  <a:pt x="3432555" y="0"/>
                </a:lnTo>
                <a:lnTo>
                  <a:pt x="3461450" y="5820"/>
                </a:lnTo>
                <a:lnTo>
                  <a:pt x="3485022" y="21701"/>
                </a:lnTo>
                <a:lnTo>
                  <a:pt x="3500903" y="45273"/>
                </a:lnTo>
                <a:lnTo>
                  <a:pt x="3506724" y="74167"/>
                </a:lnTo>
                <a:lnTo>
                  <a:pt x="3506724" y="370839"/>
                </a:lnTo>
                <a:lnTo>
                  <a:pt x="3500903" y="399734"/>
                </a:lnTo>
                <a:lnTo>
                  <a:pt x="3485022" y="423306"/>
                </a:lnTo>
                <a:lnTo>
                  <a:pt x="3461450" y="439187"/>
                </a:lnTo>
                <a:lnTo>
                  <a:pt x="3432555" y="445007"/>
                </a:lnTo>
                <a:lnTo>
                  <a:pt x="74168" y="445007"/>
                </a:lnTo>
                <a:lnTo>
                  <a:pt x="45300" y="439187"/>
                </a:lnTo>
                <a:lnTo>
                  <a:pt x="21724" y="423306"/>
                </a:lnTo>
                <a:lnTo>
                  <a:pt x="5829" y="399734"/>
                </a:lnTo>
                <a:lnTo>
                  <a:pt x="0" y="370839"/>
                </a:lnTo>
                <a:lnTo>
                  <a:pt x="0" y="74167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24686" y="3276980"/>
            <a:ext cx="301180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Trebuchet MS"/>
                <a:cs typeface="Trebuchet MS"/>
              </a:rPr>
              <a:t>ISOFACE</a:t>
            </a:r>
            <a:r>
              <a:rPr sz="1300" b="1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(ISOTRETINOINA)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 30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CAP</a:t>
            </a:r>
            <a:endParaRPr sz="1300">
              <a:latin typeface="Trebuchet MS"/>
              <a:cs typeface="Trebuchet MS"/>
            </a:endParaRPr>
          </a:p>
          <a:p>
            <a:pPr marL="13335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$74.900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926" y="1100378"/>
            <a:ext cx="3087471" cy="195597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096000" y="2759585"/>
            <a:ext cx="328549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Trebuchet MS"/>
                <a:cs typeface="Trebuchet MS"/>
              </a:rPr>
              <a:t>METRONIDAZOL+CLOTRIMAZOL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10 OVULOS</a:t>
            </a:r>
            <a:endParaRPr sz="1300" dirty="0">
              <a:latin typeface="Trebuchet MS"/>
              <a:cs typeface="Trebuchet MS"/>
            </a:endParaRPr>
          </a:p>
          <a:p>
            <a:pPr marR="37465" algn="ctr">
              <a:lnSpc>
                <a:spcPct val="100000"/>
              </a:lnSpc>
              <a:tabLst>
                <a:tab pos="914400" algn="l"/>
                <a:tab pos="1828800" algn="l"/>
              </a:tabLst>
            </a:pPr>
            <a:r>
              <a:rPr sz="1300" b="1" spc="-10" dirty="0">
                <a:latin typeface="Trebuchet MS"/>
                <a:cs typeface="Trebuchet MS"/>
              </a:rPr>
              <a:t>(FEMDUO)	</a:t>
            </a:r>
            <a:r>
              <a:rPr sz="1300" spc="-5" dirty="0">
                <a:latin typeface="Trebuchet MS"/>
                <a:cs typeface="Trebuchet MS"/>
              </a:rPr>
              <a:t>COLMED	$9.800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05685" y="6050076"/>
            <a:ext cx="19748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CYCLOFEM</a:t>
            </a:r>
            <a:r>
              <a:rPr sz="1300" b="1" spc="29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AMPOLLA</a:t>
            </a:r>
            <a:r>
              <a:rPr sz="1300" spc="-8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UND</a:t>
            </a:r>
            <a:endParaRPr sz="1300">
              <a:latin typeface="Trebuchet MS"/>
              <a:cs typeface="Trebuchet MS"/>
            </a:endParaRPr>
          </a:p>
          <a:p>
            <a:pPr marL="530225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$9.943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2043" y="104469"/>
            <a:ext cx="2961728" cy="254806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4485" y="4141516"/>
            <a:ext cx="2936280" cy="180276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407577" y="6331891"/>
            <a:ext cx="24898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6705" marR="5080" indent="-294640">
              <a:lnSpc>
                <a:spcPct val="100000"/>
              </a:lnSpc>
              <a:spcBef>
                <a:spcPts val="95"/>
              </a:spcBef>
              <a:tabLst>
                <a:tab pos="1221105" algn="l"/>
              </a:tabLst>
            </a:pPr>
            <a:r>
              <a:rPr sz="1300" b="1" spc="-10" dirty="0">
                <a:latin typeface="Trebuchet MS"/>
                <a:cs typeface="Trebuchet MS"/>
              </a:rPr>
              <a:t>OMEPRAZOL</a:t>
            </a:r>
            <a:r>
              <a:rPr sz="1300" b="1" spc="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300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CAPS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-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FARMACOL	</a:t>
            </a:r>
            <a:r>
              <a:rPr sz="1300" spc="-5" dirty="0">
                <a:latin typeface="Trebuchet MS"/>
                <a:cs typeface="Trebuchet MS"/>
              </a:rPr>
              <a:t>$2</a:t>
            </a:r>
            <a:r>
              <a:rPr lang="es-CO" sz="1300" spc="-5" dirty="0">
                <a:latin typeface="Trebuchet MS"/>
                <a:cs typeface="Trebuchet MS"/>
              </a:rPr>
              <a:t>6</a:t>
            </a:r>
            <a:r>
              <a:rPr sz="1300" spc="-5" dirty="0">
                <a:latin typeface="Trebuchet MS"/>
                <a:cs typeface="Trebuchet MS"/>
              </a:rPr>
              <a:t>.745</a:t>
            </a:r>
            <a:endParaRPr sz="1300" dirty="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230869" y="5228463"/>
            <a:ext cx="146685" cy="68580"/>
            <a:chOff x="8123682" y="5238750"/>
            <a:chExt cx="146685" cy="68580"/>
          </a:xfrm>
        </p:grpSpPr>
        <p:sp>
          <p:nvSpPr>
            <p:cNvPr id="19" name="object 19"/>
            <p:cNvSpPr/>
            <p:nvPr/>
          </p:nvSpPr>
          <p:spPr>
            <a:xfrm>
              <a:off x="8123682" y="5238750"/>
              <a:ext cx="146685" cy="68580"/>
            </a:xfrm>
            <a:custGeom>
              <a:avLst/>
              <a:gdLst/>
              <a:ahLst/>
              <a:cxnLst/>
              <a:rect l="l" t="t" r="r" b="b"/>
              <a:pathLst>
                <a:path w="146684" h="68579">
                  <a:moveTo>
                    <a:pt x="146303" y="0"/>
                  </a:moveTo>
                  <a:lnTo>
                    <a:pt x="0" y="0"/>
                  </a:lnTo>
                  <a:lnTo>
                    <a:pt x="0" y="68580"/>
                  </a:lnTo>
                  <a:lnTo>
                    <a:pt x="146303" y="68580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23682" y="5238750"/>
              <a:ext cx="146685" cy="68580"/>
            </a:xfrm>
            <a:custGeom>
              <a:avLst/>
              <a:gdLst/>
              <a:ahLst/>
              <a:cxnLst/>
              <a:rect l="l" t="t" r="r" b="b"/>
              <a:pathLst>
                <a:path w="146684" h="68579">
                  <a:moveTo>
                    <a:pt x="0" y="68580"/>
                  </a:moveTo>
                  <a:lnTo>
                    <a:pt x="146303" y="68580"/>
                  </a:lnTo>
                  <a:lnTo>
                    <a:pt x="146303" y="0"/>
                  </a:lnTo>
                  <a:lnTo>
                    <a:pt x="0" y="0"/>
                  </a:lnTo>
                  <a:lnTo>
                    <a:pt x="0" y="6858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2050" name="Picture 2" descr="Omeprazol 20mg Caja x300 cápsulas">
            <a:extLst>
              <a:ext uri="{FF2B5EF4-FFF2-40B4-BE49-F238E27FC236}">
                <a16:creationId xmlns:a16="http://schemas.microsoft.com/office/drawing/2014/main" id="{13021DB7-7BA6-A9C6-F6D5-B2990FC75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3" t="16045" r="8889" b="20046"/>
          <a:stretch/>
        </p:blipFill>
        <p:spPr bwMode="auto">
          <a:xfrm>
            <a:off x="5640210" y="3429000"/>
            <a:ext cx="3498964" cy="28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05855" y="6190488"/>
            <a:ext cx="3451860" cy="515620"/>
            <a:chOff x="5705855" y="6190488"/>
            <a:chExt cx="3451860" cy="515620"/>
          </a:xfrm>
        </p:grpSpPr>
        <p:sp>
          <p:nvSpPr>
            <p:cNvPr id="3" name="object 3"/>
            <p:cNvSpPr/>
            <p:nvPr/>
          </p:nvSpPr>
          <p:spPr>
            <a:xfrm>
              <a:off x="5715761" y="6200394"/>
              <a:ext cx="3432175" cy="495300"/>
            </a:xfrm>
            <a:custGeom>
              <a:avLst/>
              <a:gdLst/>
              <a:ahLst/>
              <a:cxnLst/>
              <a:rect l="l" t="t" r="r" b="b"/>
              <a:pathLst>
                <a:path w="3432175" h="495300">
                  <a:moveTo>
                    <a:pt x="3349497" y="0"/>
                  </a:moveTo>
                  <a:lnTo>
                    <a:pt x="82550" y="0"/>
                  </a:lnTo>
                  <a:lnTo>
                    <a:pt x="50417" y="6486"/>
                  </a:lnTo>
                  <a:lnTo>
                    <a:pt x="24177" y="24177"/>
                  </a:lnTo>
                  <a:lnTo>
                    <a:pt x="6486" y="50417"/>
                  </a:lnTo>
                  <a:lnTo>
                    <a:pt x="0" y="82549"/>
                  </a:lnTo>
                  <a:lnTo>
                    <a:pt x="0" y="412749"/>
                  </a:lnTo>
                  <a:lnTo>
                    <a:pt x="6486" y="444882"/>
                  </a:lnTo>
                  <a:lnTo>
                    <a:pt x="24177" y="471122"/>
                  </a:lnTo>
                  <a:lnTo>
                    <a:pt x="50417" y="488813"/>
                  </a:lnTo>
                  <a:lnTo>
                    <a:pt x="82550" y="495299"/>
                  </a:lnTo>
                  <a:lnTo>
                    <a:pt x="3349497" y="495299"/>
                  </a:lnTo>
                  <a:lnTo>
                    <a:pt x="3381630" y="488813"/>
                  </a:lnTo>
                  <a:lnTo>
                    <a:pt x="3407870" y="471122"/>
                  </a:lnTo>
                  <a:lnTo>
                    <a:pt x="3425561" y="444882"/>
                  </a:lnTo>
                  <a:lnTo>
                    <a:pt x="3432047" y="412749"/>
                  </a:lnTo>
                  <a:lnTo>
                    <a:pt x="3432047" y="82549"/>
                  </a:lnTo>
                  <a:lnTo>
                    <a:pt x="3425561" y="50417"/>
                  </a:lnTo>
                  <a:lnTo>
                    <a:pt x="3407870" y="24177"/>
                  </a:lnTo>
                  <a:lnTo>
                    <a:pt x="3381630" y="6486"/>
                  </a:lnTo>
                  <a:lnTo>
                    <a:pt x="3349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15761" y="6200394"/>
              <a:ext cx="3432175" cy="495300"/>
            </a:xfrm>
            <a:custGeom>
              <a:avLst/>
              <a:gdLst/>
              <a:ahLst/>
              <a:cxnLst/>
              <a:rect l="l" t="t" r="r" b="b"/>
              <a:pathLst>
                <a:path w="3432175" h="495300">
                  <a:moveTo>
                    <a:pt x="0" y="82549"/>
                  </a:moveTo>
                  <a:lnTo>
                    <a:pt x="6486" y="50417"/>
                  </a:lnTo>
                  <a:lnTo>
                    <a:pt x="24177" y="24177"/>
                  </a:lnTo>
                  <a:lnTo>
                    <a:pt x="50417" y="6486"/>
                  </a:lnTo>
                  <a:lnTo>
                    <a:pt x="82550" y="0"/>
                  </a:lnTo>
                  <a:lnTo>
                    <a:pt x="3349497" y="0"/>
                  </a:lnTo>
                  <a:lnTo>
                    <a:pt x="3381630" y="6486"/>
                  </a:lnTo>
                  <a:lnTo>
                    <a:pt x="3407870" y="24177"/>
                  </a:lnTo>
                  <a:lnTo>
                    <a:pt x="3425561" y="50417"/>
                  </a:lnTo>
                  <a:lnTo>
                    <a:pt x="3432047" y="82549"/>
                  </a:lnTo>
                  <a:lnTo>
                    <a:pt x="3432047" y="412749"/>
                  </a:lnTo>
                  <a:lnTo>
                    <a:pt x="3425561" y="444882"/>
                  </a:lnTo>
                  <a:lnTo>
                    <a:pt x="3407870" y="471122"/>
                  </a:lnTo>
                  <a:lnTo>
                    <a:pt x="3381630" y="488813"/>
                  </a:lnTo>
                  <a:lnTo>
                    <a:pt x="3349497" y="495299"/>
                  </a:lnTo>
                  <a:lnTo>
                    <a:pt x="82550" y="495299"/>
                  </a:lnTo>
                  <a:lnTo>
                    <a:pt x="50417" y="488813"/>
                  </a:lnTo>
                  <a:lnTo>
                    <a:pt x="24177" y="471122"/>
                  </a:lnTo>
                  <a:lnTo>
                    <a:pt x="6486" y="444882"/>
                  </a:lnTo>
                  <a:lnTo>
                    <a:pt x="0" y="412749"/>
                  </a:lnTo>
                  <a:lnTo>
                    <a:pt x="0" y="82549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019800" y="3089148"/>
            <a:ext cx="3802379" cy="565785"/>
            <a:chOff x="6019800" y="3089148"/>
            <a:chExt cx="3802379" cy="565785"/>
          </a:xfrm>
        </p:grpSpPr>
        <p:sp>
          <p:nvSpPr>
            <p:cNvPr id="9" name="object 9"/>
            <p:cNvSpPr/>
            <p:nvPr/>
          </p:nvSpPr>
          <p:spPr>
            <a:xfrm>
              <a:off x="6029705" y="3099054"/>
              <a:ext cx="3782695" cy="546100"/>
            </a:xfrm>
            <a:custGeom>
              <a:avLst/>
              <a:gdLst/>
              <a:ahLst/>
              <a:cxnLst/>
              <a:rect l="l" t="t" r="r" b="b"/>
              <a:pathLst>
                <a:path w="3782695" h="546100">
                  <a:moveTo>
                    <a:pt x="3691636" y="0"/>
                  </a:moveTo>
                  <a:lnTo>
                    <a:pt x="90932" y="0"/>
                  </a:lnTo>
                  <a:lnTo>
                    <a:pt x="55560" y="7153"/>
                  </a:lnTo>
                  <a:lnTo>
                    <a:pt x="26654" y="26654"/>
                  </a:lnTo>
                  <a:lnTo>
                    <a:pt x="7153" y="55560"/>
                  </a:lnTo>
                  <a:lnTo>
                    <a:pt x="0" y="90932"/>
                  </a:lnTo>
                  <a:lnTo>
                    <a:pt x="0" y="454660"/>
                  </a:lnTo>
                  <a:lnTo>
                    <a:pt x="7153" y="490031"/>
                  </a:lnTo>
                  <a:lnTo>
                    <a:pt x="26654" y="518937"/>
                  </a:lnTo>
                  <a:lnTo>
                    <a:pt x="55560" y="538438"/>
                  </a:lnTo>
                  <a:lnTo>
                    <a:pt x="90932" y="545592"/>
                  </a:lnTo>
                  <a:lnTo>
                    <a:pt x="3691636" y="545592"/>
                  </a:lnTo>
                  <a:lnTo>
                    <a:pt x="3727007" y="538438"/>
                  </a:lnTo>
                  <a:lnTo>
                    <a:pt x="3755913" y="518937"/>
                  </a:lnTo>
                  <a:lnTo>
                    <a:pt x="3775414" y="490031"/>
                  </a:lnTo>
                  <a:lnTo>
                    <a:pt x="3782568" y="454660"/>
                  </a:lnTo>
                  <a:lnTo>
                    <a:pt x="3782568" y="90932"/>
                  </a:lnTo>
                  <a:lnTo>
                    <a:pt x="3775414" y="55560"/>
                  </a:lnTo>
                  <a:lnTo>
                    <a:pt x="3755913" y="26654"/>
                  </a:lnTo>
                  <a:lnTo>
                    <a:pt x="3727007" y="7153"/>
                  </a:lnTo>
                  <a:lnTo>
                    <a:pt x="3691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29705" y="3099054"/>
              <a:ext cx="3782695" cy="546100"/>
            </a:xfrm>
            <a:custGeom>
              <a:avLst/>
              <a:gdLst/>
              <a:ahLst/>
              <a:cxnLst/>
              <a:rect l="l" t="t" r="r" b="b"/>
              <a:pathLst>
                <a:path w="3782695" h="546100">
                  <a:moveTo>
                    <a:pt x="0" y="90932"/>
                  </a:moveTo>
                  <a:lnTo>
                    <a:pt x="7153" y="55560"/>
                  </a:lnTo>
                  <a:lnTo>
                    <a:pt x="26654" y="26654"/>
                  </a:lnTo>
                  <a:lnTo>
                    <a:pt x="55560" y="7153"/>
                  </a:lnTo>
                  <a:lnTo>
                    <a:pt x="90932" y="0"/>
                  </a:lnTo>
                  <a:lnTo>
                    <a:pt x="3691636" y="0"/>
                  </a:lnTo>
                  <a:lnTo>
                    <a:pt x="3727007" y="7153"/>
                  </a:lnTo>
                  <a:lnTo>
                    <a:pt x="3755913" y="26654"/>
                  </a:lnTo>
                  <a:lnTo>
                    <a:pt x="3775414" y="55560"/>
                  </a:lnTo>
                  <a:lnTo>
                    <a:pt x="3782568" y="90932"/>
                  </a:lnTo>
                  <a:lnTo>
                    <a:pt x="3782568" y="454660"/>
                  </a:lnTo>
                  <a:lnTo>
                    <a:pt x="3775414" y="490031"/>
                  </a:lnTo>
                  <a:lnTo>
                    <a:pt x="3755913" y="518937"/>
                  </a:lnTo>
                  <a:lnTo>
                    <a:pt x="3727007" y="538438"/>
                  </a:lnTo>
                  <a:lnTo>
                    <a:pt x="3691636" y="545592"/>
                  </a:lnTo>
                  <a:lnTo>
                    <a:pt x="90932" y="545592"/>
                  </a:lnTo>
                  <a:lnTo>
                    <a:pt x="55560" y="538438"/>
                  </a:lnTo>
                  <a:lnTo>
                    <a:pt x="26654" y="518937"/>
                  </a:lnTo>
                  <a:lnTo>
                    <a:pt x="7153" y="490031"/>
                  </a:lnTo>
                  <a:lnTo>
                    <a:pt x="0" y="454660"/>
                  </a:lnTo>
                  <a:lnTo>
                    <a:pt x="0" y="9093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12532" y="5066106"/>
            <a:ext cx="3225444" cy="7636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6395" marR="5080" indent="-354330" algn="ctr">
              <a:lnSpc>
                <a:spcPct val="100000"/>
              </a:lnSpc>
              <a:spcBef>
                <a:spcPts val="95"/>
              </a:spcBef>
              <a:tabLst>
                <a:tab pos="1211580" algn="l"/>
              </a:tabLst>
            </a:pPr>
            <a:r>
              <a:rPr sz="1600" b="1" spc="-20" dirty="0">
                <a:highlight>
                  <a:srgbClr val="00FF00"/>
                </a:highlight>
                <a:latin typeface="Trebuchet MS"/>
                <a:cs typeface="Trebuchet MS"/>
              </a:rPr>
              <a:t>VALCOTE</a:t>
            </a:r>
            <a:r>
              <a:rPr sz="1600" b="1" spc="5" dirty="0">
                <a:highlight>
                  <a:srgbClr val="00FF00"/>
                </a:highlight>
                <a:latin typeface="Trebuchet MS"/>
                <a:cs typeface="Trebuchet MS"/>
              </a:rPr>
              <a:t> </a:t>
            </a:r>
            <a:r>
              <a:rPr sz="1600" b="1" spc="-5" dirty="0">
                <a:highlight>
                  <a:srgbClr val="00FF00"/>
                </a:highlight>
                <a:latin typeface="Trebuchet MS"/>
                <a:cs typeface="Trebuchet MS"/>
              </a:rPr>
              <a:t>ER </a:t>
            </a:r>
            <a:r>
              <a:rPr sz="1600" spc="-5" dirty="0">
                <a:highlight>
                  <a:srgbClr val="00FF00"/>
                </a:highlight>
                <a:latin typeface="Trebuchet MS"/>
                <a:cs typeface="Trebuchet MS"/>
              </a:rPr>
              <a:t>ACIDO</a:t>
            </a:r>
            <a:r>
              <a:rPr sz="1600" spc="-10" dirty="0">
                <a:highlight>
                  <a:srgbClr val="00FF00"/>
                </a:highlight>
                <a:latin typeface="Trebuchet MS"/>
                <a:cs typeface="Trebuchet MS"/>
              </a:rPr>
              <a:t> </a:t>
            </a:r>
            <a:r>
              <a:rPr sz="1600" spc="-20" dirty="0">
                <a:highlight>
                  <a:srgbClr val="00FF00"/>
                </a:highlight>
                <a:latin typeface="Trebuchet MS"/>
                <a:cs typeface="Trebuchet MS"/>
              </a:rPr>
              <a:t>VALPROICO</a:t>
            </a:r>
            <a:r>
              <a:rPr sz="1600" spc="-5" dirty="0">
                <a:highlight>
                  <a:srgbClr val="00FF00"/>
                </a:highlight>
                <a:latin typeface="Trebuchet MS"/>
                <a:cs typeface="Trebuchet MS"/>
              </a:rPr>
              <a:t> 30 </a:t>
            </a:r>
            <a:r>
              <a:rPr sz="1600" spc="-375" dirty="0">
                <a:highlight>
                  <a:srgbClr val="00FF00"/>
                </a:highlight>
                <a:latin typeface="Trebuchet MS"/>
                <a:cs typeface="Trebuchet MS"/>
              </a:rPr>
              <a:t> </a:t>
            </a:r>
            <a:r>
              <a:rPr sz="1600" spc="-35" dirty="0">
                <a:highlight>
                  <a:srgbClr val="00FF00"/>
                </a:highlight>
                <a:latin typeface="Trebuchet MS"/>
                <a:cs typeface="Trebuchet MS"/>
              </a:rPr>
              <a:t>TABLETAS</a:t>
            </a:r>
            <a:r>
              <a:rPr lang="es-CO" sz="1600" spc="-35" dirty="0">
                <a:highlight>
                  <a:srgbClr val="00FF00"/>
                </a:highlight>
                <a:latin typeface="Trebuchet MS"/>
                <a:cs typeface="Trebuchet MS"/>
              </a:rPr>
              <a:t> </a:t>
            </a:r>
            <a:r>
              <a:rPr sz="1600" spc="-5" dirty="0">
                <a:highlight>
                  <a:srgbClr val="00FF00"/>
                </a:highlight>
                <a:latin typeface="Trebuchet MS"/>
                <a:cs typeface="Trebuchet MS"/>
              </a:rPr>
              <a:t>$</a:t>
            </a:r>
            <a:r>
              <a:rPr lang="es-CO" sz="1600" spc="-5" dirty="0">
                <a:highlight>
                  <a:srgbClr val="00FF00"/>
                </a:highlight>
                <a:latin typeface="Trebuchet MS"/>
                <a:cs typeface="Trebuchet MS"/>
              </a:rPr>
              <a:t>2</a:t>
            </a:r>
            <a:r>
              <a:rPr sz="1600" spc="-5" dirty="0">
                <a:highlight>
                  <a:srgbClr val="00FF00"/>
                </a:highlight>
                <a:latin typeface="Trebuchet MS"/>
                <a:cs typeface="Trebuchet MS"/>
              </a:rPr>
              <a:t>6.400</a:t>
            </a:r>
            <a:r>
              <a:rPr lang="es-CO" sz="1600" spc="-5" dirty="0">
                <a:highlight>
                  <a:srgbClr val="00FF00"/>
                </a:highlight>
                <a:latin typeface="Trebuchet MS"/>
                <a:cs typeface="Trebuchet MS"/>
              </a:rPr>
              <a:t> -  x $19,800</a:t>
            </a:r>
          </a:p>
          <a:p>
            <a:pPr marL="366395" marR="5080" indent="-354330" algn="ctr">
              <a:lnSpc>
                <a:spcPct val="100000"/>
              </a:lnSpc>
              <a:spcBef>
                <a:spcPts val="95"/>
              </a:spcBef>
              <a:tabLst>
                <a:tab pos="1211580" algn="l"/>
              </a:tabLst>
            </a:pPr>
            <a:endParaRPr sz="1600" dirty="0">
              <a:highlight>
                <a:srgbClr val="00FF00"/>
              </a:highlight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 rot="21361628">
            <a:off x="255971" y="1713271"/>
            <a:ext cx="4587240" cy="3192857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5930391" y="582345"/>
            <a:ext cx="3541395" cy="2489835"/>
            <a:chOff x="5930391" y="582345"/>
            <a:chExt cx="3541395" cy="248983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0391" y="582345"/>
              <a:ext cx="3540886" cy="24894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069" y="1710563"/>
              <a:ext cx="1434702" cy="34848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299072" y="3136137"/>
            <a:ext cx="323977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2945" marR="5080" indent="-69088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SINALGEN </a:t>
            </a:r>
            <a:r>
              <a:rPr sz="1300" spc="-10" dirty="0">
                <a:latin typeface="Trebuchet MS"/>
                <a:cs typeface="Trebuchet MS"/>
              </a:rPr>
              <a:t>(ACETAMINOFEN+HIDROCODONA)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5/325MG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90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$8</a:t>
            </a:r>
            <a:r>
              <a:rPr lang="es-CO" sz="1300" spc="-5" dirty="0">
                <a:latin typeface="Trebuchet MS"/>
                <a:cs typeface="Trebuchet MS"/>
              </a:rPr>
              <a:t>8</a:t>
            </a:r>
            <a:r>
              <a:rPr sz="1300" spc="-5" dirty="0">
                <a:latin typeface="Trebuchet MS"/>
                <a:cs typeface="Trebuchet MS"/>
              </a:rPr>
              <a:t>.</a:t>
            </a:r>
            <a:r>
              <a:rPr lang="es-CO" sz="1300" spc="-5" dirty="0">
                <a:latin typeface="Trebuchet MS"/>
                <a:cs typeface="Trebuchet MS"/>
              </a:rPr>
              <a:t>45</a:t>
            </a:r>
            <a:r>
              <a:rPr sz="1300" spc="-5" dirty="0">
                <a:latin typeface="Trebuchet MS"/>
                <a:cs typeface="Trebuchet MS"/>
              </a:rPr>
              <a:t>0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58661" y="6193637"/>
            <a:ext cx="274447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5" dirty="0">
                <a:latin typeface="Trebuchet MS"/>
                <a:cs typeface="Trebuchet MS"/>
              </a:rPr>
              <a:t>KETOROLACO</a:t>
            </a:r>
            <a:r>
              <a:rPr sz="1300" b="1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</a:t>
            </a:r>
            <a:r>
              <a:rPr sz="1300" spc="-7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AMPOLLAS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GF</a:t>
            </a:r>
            <a:endParaRPr sz="1300">
              <a:latin typeface="Trebuchet MS"/>
              <a:cs typeface="Trebuchet MS"/>
            </a:endParaRPr>
          </a:p>
          <a:p>
            <a:pPr marR="408305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$9.500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5000" y="4024884"/>
            <a:ext cx="3090672" cy="207263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60008" y="6373367"/>
            <a:ext cx="2915920" cy="460375"/>
            <a:chOff x="6160008" y="6373367"/>
            <a:chExt cx="2915920" cy="460375"/>
          </a:xfrm>
        </p:grpSpPr>
        <p:sp>
          <p:nvSpPr>
            <p:cNvPr id="3" name="object 3"/>
            <p:cNvSpPr/>
            <p:nvPr/>
          </p:nvSpPr>
          <p:spPr>
            <a:xfrm>
              <a:off x="6169914" y="6383273"/>
              <a:ext cx="2895600" cy="440690"/>
            </a:xfrm>
            <a:custGeom>
              <a:avLst/>
              <a:gdLst/>
              <a:ahLst/>
              <a:cxnLst/>
              <a:rect l="l" t="t" r="r" b="b"/>
              <a:pathLst>
                <a:path w="2895600" h="440690">
                  <a:moveTo>
                    <a:pt x="2822193" y="0"/>
                  </a:moveTo>
                  <a:lnTo>
                    <a:pt x="73406" y="0"/>
                  </a:lnTo>
                  <a:lnTo>
                    <a:pt x="44844" y="5768"/>
                  </a:lnTo>
                  <a:lnTo>
                    <a:pt x="21510" y="21501"/>
                  </a:lnTo>
                  <a:lnTo>
                    <a:pt x="5772" y="44834"/>
                  </a:lnTo>
                  <a:lnTo>
                    <a:pt x="0" y="73405"/>
                  </a:lnTo>
                  <a:lnTo>
                    <a:pt x="0" y="367028"/>
                  </a:lnTo>
                  <a:lnTo>
                    <a:pt x="5772" y="395602"/>
                  </a:lnTo>
                  <a:lnTo>
                    <a:pt x="21510" y="418935"/>
                  </a:lnTo>
                  <a:lnTo>
                    <a:pt x="44844" y="434667"/>
                  </a:lnTo>
                  <a:lnTo>
                    <a:pt x="73406" y="440435"/>
                  </a:lnTo>
                  <a:lnTo>
                    <a:pt x="2822193" y="440435"/>
                  </a:lnTo>
                  <a:lnTo>
                    <a:pt x="2850755" y="434667"/>
                  </a:lnTo>
                  <a:lnTo>
                    <a:pt x="2874089" y="418935"/>
                  </a:lnTo>
                  <a:lnTo>
                    <a:pt x="2889827" y="395602"/>
                  </a:lnTo>
                  <a:lnTo>
                    <a:pt x="2895600" y="367028"/>
                  </a:lnTo>
                  <a:lnTo>
                    <a:pt x="2895600" y="73405"/>
                  </a:lnTo>
                  <a:lnTo>
                    <a:pt x="2889827" y="44834"/>
                  </a:lnTo>
                  <a:lnTo>
                    <a:pt x="2874089" y="21501"/>
                  </a:lnTo>
                  <a:lnTo>
                    <a:pt x="2850755" y="5768"/>
                  </a:lnTo>
                  <a:lnTo>
                    <a:pt x="28221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69914" y="6383273"/>
              <a:ext cx="2895600" cy="440690"/>
            </a:xfrm>
            <a:custGeom>
              <a:avLst/>
              <a:gdLst/>
              <a:ahLst/>
              <a:cxnLst/>
              <a:rect l="l" t="t" r="r" b="b"/>
              <a:pathLst>
                <a:path w="2895600" h="440690">
                  <a:moveTo>
                    <a:pt x="0" y="73405"/>
                  </a:moveTo>
                  <a:lnTo>
                    <a:pt x="5772" y="44834"/>
                  </a:lnTo>
                  <a:lnTo>
                    <a:pt x="21510" y="21501"/>
                  </a:lnTo>
                  <a:lnTo>
                    <a:pt x="44844" y="5768"/>
                  </a:lnTo>
                  <a:lnTo>
                    <a:pt x="73406" y="0"/>
                  </a:lnTo>
                  <a:lnTo>
                    <a:pt x="2822193" y="0"/>
                  </a:lnTo>
                  <a:lnTo>
                    <a:pt x="2850755" y="5768"/>
                  </a:lnTo>
                  <a:lnTo>
                    <a:pt x="2874089" y="21501"/>
                  </a:lnTo>
                  <a:lnTo>
                    <a:pt x="2889827" y="44834"/>
                  </a:lnTo>
                  <a:lnTo>
                    <a:pt x="2895600" y="73405"/>
                  </a:lnTo>
                  <a:lnTo>
                    <a:pt x="2895600" y="367028"/>
                  </a:lnTo>
                  <a:lnTo>
                    <a:pt x="2889827" y="395602"/>
                  </a:lnTo>
                  <a:lnTo>
                    <a:pt x="2874089" y="418935"/>
                  </a:lnTo>
                  <a:lnTo>
                    <a:pt x="2850755" y="434667"/>
                  </a:lnTo>
                  <a:lnTo>
                    <a:pt x="2822193" y="440435"/>
                  </a:lnTo>
                  <a:lnTo>
                    <a:pt x="73406" y="440435"/>
                  </a:lnTo>
                  <a:lnTo>
                    <a:pt x="44844" y="434667"/>
                  </a:lnTo>
                  <a:lnTo>
                    <a:pt x="21510" y="418935"/>
                  </a:lnTo>
                  <a:lnTo>
                    <a:pt x="5772" y="395602"/>
                  </a:lnTo>
                  <a:lnTo>
                    <a:pt x="0" y="367028"/>
                  </a:lnTo>
                  <a:lnTo>
                    <a:pt x="0" y="7340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329171" y="3098292"/>
            <a:ext cx="3843654" cy="498475"/>
            <a:chOff x="6329171" y="3098292"/>
            <a:chExt cx="3843654" cy="498475"/>
          </a:xfrm>
        </p:grpSpPr>
        <p:sp>
          <p:nvSpPr>
            <p:cNvPr id="7" name="object 7"/>
            <p:cNvSpPr/>
            <p:nvPr/>
          </p:nvSpPr>
          <p:spPr>
            <a:xfrm>
              <a:off x="6339077" y="3108198"/>
              <a:ext cx="3823970" cy="478790"/>
            </a:xfrm>
            <a:custGeom>
              <a:avLst/>
              <a:gdLst/>
              <a:ahLst/>
              <a:cxnLst/>
              <a:rect l="l" t="t" r="r" b="b"/>
              <a:pathLst>
                <a:path w="3823970" h="478789">
                  <a:moveTo>
                    <a:pt x="3743960" y="0"/>
                  </a:moveTo>
                  <a:lnTo>
                    <a:pt x="79756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5"/>
                  </a:lnTo>
                  <a:lnTo>
                    <a:pt x="0" y="398779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6" y="478536"/>
                  </a:lnTo>
                  <a:lnTo>
                    <a:pt x="3743960" y="478536"/>
                  </a:lnTo>
                  <a:lnTo>
                    <a:pt x="3775013" y="472271"/>
                  </a:lnTo>
                  <a:lnTo>
                    <a:pt x="3800363" y="455183"/>
                  </a:lnTo>
                  <a:lnTo>
                    <a:pt x="3817451" y="429833"/>
                  </a:lnTo>
                  <a:lnTo>
                    <a:pt x="3823716" y="398779"/>
                  </a:lnTo>
                  <a:lnTo>
                    <a:pt x="3823716" y="79755"/>
                  </a:lnTo>
                  <a:lnTo>
                    <a:pt x="3817451" y="48702"/>
                  </a:lnTo>
                  <a:lnTo>
                    <a:pt x="3800363" y="23352"/>
                  </a:lnTo>
                  <a:lnTo>
                    <a:pt x="3775013" y="6264"/>
                  </a:lnTo>
                  <a:lnTo>
                    <a:pt x="3743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39077" y="3108198"/>
              <a:ext cx="3823970" cy="478790"/>
            </a:xfrm>
            <a:custGeom>
              <a:avLst/>
              <a:gdLst/>
              <a:ahLst/>
              <a:cxnLst/>
              <a:rect l="l" t="t" r="r" b="b"/>
              <a:pathLst>
                <a:path w="3823970" h="478789">
                  <a:moveTo>
                    <a:pt x="0" y="79755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6" y="0"/>
                  </a:lnTo>
                  <a:lnTo>
                    <a:pt x="3743960" y="0"/>
                  </a:lnTo>
                  <a:lnTo>
                    <a:pt x="3775013" y="6264"/>
                  </a:lnTo>
                  <a:lnTo>
                    <a:pt x="3800363" y="23352"/>
                  </a:lnTo>
                  <a:lnTo>
                    <a:pt x="3817451" y="48702"/>
                  </a:lnTo>
                  <a:lnTo>
                    <a:pt x="3823716" y="79755"/>
                  </a:lnTo>
                  <a:lnTo>
                    <a:pt x="3823716" y="398779"/>
                  </a:lnTo>
                  <a:lnTo>
                    <a:pt x="3817451" y="429833"/>
                  </a:lnTo>
                  <a:lnTo>
                    <a:pt x="3800363" y="455183"/>
                  </a:lnTo>
                  <a:lnTo>
                    <a:pt x="3775013" y="472271"/>
                  </a:lnTo>
                  <a:lnTo>
                    <a:pt x="3743960" y="478536"/>
                  </a:lnTo>
                  <a:lnTo>
                    <a:pt x="79756" y="478536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466078" y="3139186"/>
            <a:ext cx="356679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5" dirty="0">
                <a:latin typeface="Trebuchet MS"/>
                <a:cs typeface="Trebuchet MS"/>
              </a:rPr>
              <a:t>OFTALMOTRIMAX</a:t>
            </a:r>
            <a:r>
              <a:rPr sz="1300" b="1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(POLIMIX/NEOMI/DEXAM)5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endParaRPr sz="1300">
              <a:latin typeface="Trebuchet MS"/>
              <a:cs typeface="Trebuchet MS"/>
            </a:endParaRPr>
          </a:p>
          <a:p>
            <a:pPr marR="410209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$5.100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5708" y="3930396"/>
            <a:ext cx="3142488" cy="236524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276594" y="6424066"/>
            <a:ext cx="27641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6595" marR="5080" indent="-68453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B</a:t>
            </a:r>
            <a:r>
              <a:rPr sz="1300" spc="-5" dirty="0">
                <a:latin typeface="Trebuchet MS"/>
                <a:cs typeface="Trebuchet MS"/>
              </a:rPr>
              <a:t>-</a:t>
            </a:r>
            <a:r>
              <a:rPr sz="1300" b="1" spc="-5" dirty="0">
                <a:latin typeface="Trebuchet MS"/>
                <a:cs typeface="Trebuchet MS"/>
              </a:rPr>
              <a:t>VIT </a:t>
            </a:r>
            <a:r>
              <a:rPr sz="1300" spc="-5" dirty="0">
                <a:latin typeface="Trebuchet MS"/>
                <a:cs typeface="Trebuchet MS"/>
              </a:rPr>
              <a:t>CAJA X </a:t>
            </a:r>
            <a:r>
              <a:rPr sz="1300" b="1" spc="-5" dirty="0">
                <a:latin typeface="Trebuchet MS"/>
                <a:cs typeface="Trebuchet MS"/>
              </a:rPr>
              <a:t>50 </a:t>
            </a:r>
            <a:r>
              <a:rPr sz="1300" b="1" spc="-10" dirty="0">
                <a:latin typeface="Trebuchet MS"/>
                <a:cs typeface="Trebuchet MS"/>
              </a:rPr>
              <a:t>CAPSULAS </a:t>
            </a:r>
            <a:r>
              <a:rPr sz="1300" spc="-5" dirty="0">
                <a:latin typeface="Trebuchet MS"/>
                <a:cs typeface="Trebuchet MS"/>
              </a:rPr>
              <a:t>BLANDAS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PROCAPS $19.620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9333" y="584326"/>
            <a:ext cx="2662808" cy="2493391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D0662010-E1F1-73CD-9E0F-9108E0663F69}"/>
              </a:ext>
            </a:extLst>
          </p:cNvPr>
          <p:cNvSpPr/>
          <p:nvPr/>
        </p:nvSpPr>
        <p:spPr>
          <a:xfrm>
            <a:off x="1396547" y="4825365"/>
            <a:ext cx="3613785" cy="498475"/>
          </a:xfrm>
          <a:custGeom>
            <a:avLst/>
            <a:gdLst/>
            <a:ahLst/>
            <a:cxnLst/>
            <a:rect l="l" t="t" r="r" b="b"/>
            <a:pathLst>
              <a:path w="3613785" h="498475">
                <a:moveTo>
                  <a:pt x="0" y="83057"/>
                </a:moveTo>
                <a:lnTo>
                  <a:pt x="6527" y="50727"/>
                </a:lnTo>
                <a:lnTo>
                  <a:pt x="24326" y="24326"/>
                </a:lnTo>
                <a:lnTo>
                  <a:pt x="50727" y="6527"/>
                </a:lnTo>
                <a:lnTo>
                  <a:pt x="83057" y="0"/>
                </a:lnTo>
                <a:lnTo>
                  <a:pt x="3530346" y="0"/>
                </a:lnTo>
                <a:lnTo>
                  <a:pt x="3562665" y="6527"/>
                </a:lnTo>
                <a:lnTo>
                  <a:pt x="3589067" y="24326"/>
                </a:lnTo>
                <a:lnTo>
                  <a:pt x="3606873" y="50727"/>
                </a:lnTo>
                <a:lnTo>
                  <a:pt x="3613404" y="83057"/>
                </a:lnTo>
                <a:lnTo>
                  <a:pt x="3613404" y="415289"/>
                </a:lnTo>
                <a:lnTo>
                  <a:pt x="3606873" y="447620"/>
                </a:lnTo>
                <a:lnTo>
                  <a:pt x="3589067" y="474021"/>
                </a:lnTo>
                <a:lnTo>
                  <a:pt x="3562665" y="491820"/>
                </a:lnTo>
                <a:lnTo>
                  <a:pt x="3530346" y="498347"/>
                </a:lnTo>
                <a:lnTo>
                  <a:pt x="83057" y="498347"/>
                </a:lnTo>
                <a:lnTo>
                  <a:pt x="50727" y="491820"/>
                </a:lnTo>
                <a:lnTo>
                  <a:pt x="24326" y="474021"/>
                </a:lnTo>
                <a:lnTo>
                  <a:pt x="6527" y="447620"/>
                </a:lnTo>
                <a:lnTo>
                  <a:pt x="0" y="415289"/>
                </a:lnTo>
                <a:lnTo>
                  <a:pt x="0" y="8305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12">
            <a:extLst>
              <a:ext uri="{FF2B5EF4-FFF2-40B4-BE49-F238E27FC236}">
                <a16:creationId xmlns:a16="http://schemas.microsoft.com/office/drawing/2014/main" id="{86DBE69B-57DB-4BC2-0737-9E910076B14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4531" y="1815020"/>
            <a:ext cx="3991731" cy="2863596"/>
          </a:xfrm>
          <a:prstGeom prst="rect">
            <a:avLst/>
          </a:prstGeom>
        </p:spPr>
      </p:pic>
      <p:sp>
        <p:nvSpPr>
          <p:cNvPr id="24" name="object 13">
            <a:extLst>
              <a:ext uri="{FF2B5EF4-FFF2-40B4-BE49-F238E27FC236}">
                <a16:creationId xmlns:a16="http://schemas.microsoft.com/office/drawing/2014/main" id="{7B1702E6-BA69-20A2-CFA1-94086501D731}"/>
              </a:ext>
            </a:extLst>
          </p:cNvPr>
          <p:cNvSpPr txBox="1"/>
          <p:nvPr/>
        </p:nvSpPr>
        <p:spPr>
          <a:xfrm>
            <a:off x="1656897" y="4902200"/>
            <a:ext cx="335343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ZALDIAR</a:t>
            </a:r>
            <a:r>
              <a:rPr sz="1300" b="1" spc="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325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+ 37.5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GRUNENTHAL</a:t>
            </a:r>
            <a:endParaRPr sz="1300" dirty="0">
              <a:latin typeface="Trebuchet MS"/>
              <a:cs typeface="Trebuchet MS"/>
            </a:endParaRPr>
          </a:p>
          <a:p>
            <a:pPr marR="3683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$14.900</a:t>
            </a:r>
            <a:endParaRPr sz="13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3411" y="5981700"/>
            <a:ext cx="3286125" cy="518159"/>
            <a:chOff x="5963411" y="5981700"/>
            <a:chExt cx="3286125" cy="518159"/>
          </a:xfrm>
        </p:grpSpPr>
        <p:sp>
          <p:nvSpPr>
            <p:cNvPr id="3" name="object 3"/>
            <p:cNvSpPr/>
            <p:nvPr/>
          </p:nvSpPr>
          <p:spPr>
            <a:xfrm>
              <a:off x="5973317" y="5991605"/>
              <a:ext cx="3266440" cy="498475"/>
            </a:xfrm>
            <a:custGeom>
              <a:avLst/>
              <a:gdLst/>
              <a:ahLst/>
              <a:cxnLst/>
              <a:rect l="l" t="t" r="r" b="b"/>
              <a:pathLst>
                <a:path w="3266440" h="498475">
                  <a:moveTo>
                    <a:pt x="3182874" y="0"/>
                  </a:moveTo>
                  <a:lnTo>
                    <a:pt x="83058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8"/>
                  </a:lnTo>
                  <a:lnTo>
                    <a:pt x="0" y="415290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8" y="498348"/>
                  </a:lnTo>
                  <a:lnTo>
                    <a:pt x="3182874" y="498348"/>
                  </a:lnTo>
                  <a:lnTo>
                    <a:pt x="3215193" y="491820"/>
                  </a:lnTo>
                  <a:lnTo>
                    <a:pt x="3241595" y="474021"/>
                  </a:lnTo>
                  <a:lnTo>
                    <a:pt x="3259401" y="447620"/>
                  </a:lnTo>
                  <a:lnTo>
                    <a:pt x="3265932" y="415290"/>
                  </a:lnTo>
                  <a:lnTo>
                    <a:pt x="3265932" y="83058"/>
                  </a:lnTo>
                  <a:lnTo>
                    <a:pt x="3259401" y="50727"/>
                  </a:lnTo>
                  <a:lnTo>
                    <a:pt x="3241595" y="24326"/>
                  </a:lnTo>
                  <a:lnTo>
                    <a:pt x="3215193" y="6527"/>
                  </a:lnTo>
                  <a:lnTo>
                    <a:pt x="3182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73317" y="5991605"/>
              <a:ext cx="3266440" cy="498475"/>
            </a:xfrm>
            <a:custGeom>
              <a:avLst/>
              <a:gdLst/>
              <a:ahLst/>
              <a:cxnLst/>
              <a:rect l="l" t="t" r="r" b="b"/>
              <a:pathLst>
                <a:path w="3266440" h="498475">
                  <a:moveTo>
                    <a:pt x="0" y="83058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8" y="0"/>
                  </a:lnTo>
                  <a:lnTo>
                    <a:pt x="3182874" y="0"/>
                  </a:lnTo>
                  <a:lnTo>
                    <a:pt x="3215193" y="6527"/>
                  </a:lnTo>
                  <a:lnTo>
                    <a:pt x="3241595" y="24326"/>
                  </a:lnTo>
                  <a:lnTo>
                    <a:pt x="3259401" y="50727"/>
                  </a:lnTo>
                  <a:lnTo>
                    <a:pt x="3265932" y="83058"/>
                  </a:lnTo>
                  <a:lnTo>
                    <a:pt x="3265932" y="415290"/>
                  </a:lnTo>
                  <a:lnTo>
                    <a:pt x="3259401" y="447620"/>
                  </a:lnTo>
                  <a:lnTo>
                    <a:pt x="3241595" y="474021"/>
                  </a:lnTo>
                  <a:lnTo>
                    <a:pt x="3215193" y="491820"/>
                  </a:lnTo>
                  <a:lnTo>
                    <a:pt x="3182874" y="498348"/>
                  </a:lnTo>
                  <a:lnTo>
                    <a:pt x="83058" y="498348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90"/>
                  </a:lnTo>
                  <a:lnTo>
                    <a:pt x="0" y="8305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467855" y="2791967"/>
            <a:ext cx="2680970" cy="498475"/>
            <a:chOff x="6467855" y="2791967"/>
            <a:chExt cx="2680970" cy="498475"/>
          </a:xfrm>
        </p:grpSpPr>
        <p:sp>
          <p:nvSpPr>
            <p:cNvPr id="7" name="object 7"/>
            <p:cNvSpPr/>
            <p:nvPr/>
          </p:nvSpPr>
          <p:spPr>
            <a:xfrm>
              <a:off x="6477761" y="2801873"/>
              <a:ext cx="2661285" cy="478790"/>
            </a:xfrm>
            <a:custGeom>
              <a:avLst/>
              <a:gdLst/>
              <a:ahLst/>
              <a:cxnLst/>
              <a:rect l="l" t="t" r="r" b="b"/>
              <a:pathLst>
                <a:path w="2661284" h="478789">
                  <a:moveTo>
                    <a:pt x="2581147" y="0"/>
                  </a:moveTo>
                  <a:lnTo>
                    <a:pt x="79756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5"/>
                  </a:lnTo>
                  <a:lnTo>
                    <a:pt x="0" y="398779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6" y="478536"/>
                  </a:lnTo>
                  <a:lnTo>
                    <a:pt x="2581147" y="478536"/>
                  </a:lnTo>
                  <a:lnTo>
                    <a:pt x="2612201" y="472271"/>
                  </a:lnTo>
                  <a:lnTo>
                    <a:pt x="2637551" y="455183"/>
                  </a:lnTo>
                  <a:lnTo>
                    <a:pt x="2654639" y="429833"/>
                  </a:lnTo>
                  <a:lnTo>
                    <a:pt x="2660904" y="398779"/>
                  </a:lnTo>
                  <a:lnTo>
                    <a:pt x="2660904" y="79755"/>
                  </a:lnTo>
                  <a:lnTo>
                    <a:pt x="2654639" y="48702"/>
                  </a:lnTo>
                  <a:lnTo>
                    <a:pt x="2637551" y="23352"/>
                  </a:lnTo>
                  <a:lnTo>
                    <a:pt x="2612201" y="6264"/>
                  </a:lnTo>
                  <a:lnTo>
                    <a:pt x="25811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7761" y="2801873"/>
              <a:ext cx="2661285" cy="478790"/>
            </a:xfrm>
            <a:custGeom>
              <a:avLst/>
              <a:gdLst/>
              <a:ahLst/>
              <a:cxnLst/>
              <a:rect l="l" t="t" r="r" b="b"/>
              <a:pathLst>
                <a:path w="2661284" h="478789">
                  <a:moveTo>
                    <a:pt x="0" y="79755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6" y="0"/>
                  </a:lnTo>
                  <a:lnTo>
                    <a:pt x="2581147" y="0"/>
                  </a:lnTo>
                  <a:lnTo>
                    <a:pt x="2612201" y="6264"/>
                  </a:lnTo>
                  <a:lnTo>
                    <a:pt x="2637551" y="23352"/>
                  </a:lnTo>
                  <a:lnTo>
                    <a:pt x="2654639" y="48702"/>
                  </a:lnTo>
                  <a:lnTo>
                    <a:pt x="2660904" y="79755"/>
                  </a:lnTo>
                  <a:lnTo>
                    <a:pt x="2660904" y="398779"/>
                  </a:lnTo>
                  <a:lnTo>
                    <a:pt x="2654639" y="429833"/>
                  </a:lnTo>
                  <a:lnTo>
                    <a:pt x="2637551" y="455183"/>
                  </a:lnTo>
                  <a:lnTo>
                    <a:pt x="2612201" y="472271"/>
                  </a:lnTo>
                  <a:lnTo>
                    <a:pt x="2581147" y="478536"/>
                  </a:lnTo>
                  <a:lnTo>
                    <a:pt x="79756" y="478536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26109" y="5078030"/>
            <a:ext cx="3366770" cy="478790"/>
          </a:xfrm>
          <a:custGeom>
            <a:avLst/>
            <a:gdLst/>
            <a:ahLst/>
            <a:cxnLst/>
            <a:rect l="l" t="t" r="r" b="b"/>
            <a:pathLst>
              <a:path w="3366770" h="478789">
                <a:moveTo>
                  <a:pt x="0" y="79755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6" y="0"/>
                </a:lnTo>
                <a:lnTo>
                  <a:pt x="3286760" y="0"/>
                </a:lnTo>
                <a:lnTo>
                  <a:pt x="3317813" y="6264"/>
                </a:lnTo>
                <a:lnTo>
                  <a:pt x="3343163" y="23352"/>
                </a:lnTo>
                <a:lnTo>
                  <a:pt x="3360251" y="48702"/>
                </a:lnTo>
                <a:lnTo>
                  <a:pt x="3366516" y="79755"/>
                </a:lnTo>
                <a:lnTo>
                  <a:pt x="3366516" y="398779"/>
                </a:lnTo>
                <a:lnTo>
                  <a:pt x="3360251" y="429833"/>
                </a:lnTo>
                <a:lnTo>
                  <a:pt x="3343163" y="455183"/>
                </a:lnTo>
                <a:lnTo>
                  <a:pt x="3317813" y="472271"/>
                </a:lnTo>
                <a:lnTo>
                  <a:pt x="3286760" y="478536"/>
                </a:lnTo>
                <a:lnTo>
                  <a:pt x="79756" y="478536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81038" y="2816098"/>
            <a:ext cx="201739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DORZOLAM</a:t>
            </a:r>
            <a:r>
              <a:rPr sz="1300" b="1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2%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GOTAS</a:t>
            </a:r>
            <a:endParaRPr sz="1300">
              <a:latin typeface="Trebuchet MS"/>
              <a:cs typeface="Trebuchet MS"/>
            </a:endParaRPr>
          </a:p>
          <a:p>
            <a:pPr marR="38735" algn="ctr">
              <a:lnSpc>
                <a:spcPct val="100000"/>
              </a:lnSpc>
            </a:pPr>
            <a:r>
              <a:rPr sz="1300" b="1" spc="-10" dirty="0">
                <a:latin typeface="Trebuchet MS"/>
                <a:cs typeface="Trebuchet MS"/>
              </a:rPr>
              <a:t>$23.598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93547" y="6018378"/>
            <a:ext cx="3051683" cy="4122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pt-BR" sz="1300" b="1" spc="-20" dirty="0">
                <a:latin typeface="Trebuchet MS"/>
                <a:cs typeface="Trebuchet MS"/>
              </a:rPr>
              <a:t>ESCITALOPRAM 20MG C*30 TAB (ESCITROLAM) – HETERO $19.774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" y="2488501"/>
            <a:ext cx="3991560" cy="23479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20495" y="5134545"/>
            <a:ext cx="2846070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WINADEINE</a:t>
            </a:r>
            <a:r>
              <a:rPr sz="1300" b="1" spc="15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F </a:t>
            </a:r>
            <a:r>
              <a:rPr sz="1300" spc="-5" dirty="0">
                <a:latin typeface="Trebuchet MS"/>
                <a:cs typeface="Trebuchet MS"/>
              </a:rPr>
              <a:t>325/30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30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endParaRPr sz="1300" dirty="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latin typeface="Trebuchet MS"/>
                <a:cs typeface="Trebuchet MS"/>
              </a:rPr>
              <a:t>$</a:t>
            </a:r>
            <a:r>
              <a:rPr lang="es-CO" sz="1300" spc="-5" dirty="0">
                <a:latin typeface="Trebuchet MS"/>
                <a:cs typeface="Trebuchet MS"/>
              </a:rPr>
              <a:t>29</a:t>
            </a:r>
            <a:r>
              <a:rPr sz="1300" spc="-5" dirty="0">
                <a:latin typeface="Trebuchet MS"/>
                <a:cs typeface="Trebuchet MS"/>
              </a:rPr>
              <a:t>.</a:t>
            </a:r>
            <a:r>
              <a:rPr lang="es-CO" sz="1300" spc="-5" dirty="0">
                <a:latin typeface="Trebuchet MS"/>
                <a:cs typeface="Trebuchet MS"/>
              </a:rPr>
              <a:t>45</a:t>
            </a:r>
            <a:r>
              <a:rPr sz="1300" spc="-5" dirty="0">
                <a:latin typeface="Trebuchet MS"/>
                <a:cs typeface="Trebuchet MS"/>
              </a:rPr>
              <a:t>0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3716" y="259930"/>
            <a:ext cx="2744851" cy="274488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A807389-F29B-4C54-D9EB-2095B3C525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93" t="9909" r="19110" b="21238"/>
          <a:stretch/>
        </p:blipFill>
        <p:spPr>
          <a:xfrm>
            <a:off x="5863716" y="3724681"/>
            <a:ext cx="3599259" cy="21122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13703" y="6201155"/>
            <a:ext cx="3286125" cy="518159"/>
            <a:chOff x="6013703" y="6201155"/>
            <a:chExt cx="3286125" cy="518159"/>
          </a:xfrm>
        </p:grpSpPr>
        <p:sp>
          <p:nvSpPr>
            <p:cNvPr id="3" name="object 3"/>
            <p:cNvSpPr/>
            <p:nvPr/>
          </p:nvSpPr>
          <p:spPr>
            <a:xfrm>
              <a:off x="6023609" y="6211061"/>
              <a:ext cx="3266440" cy="498475"/>
            </a:xfrm>
            <a:custGeom>
              <a:avLst/>
              <a:gdLst/>
              <a:ahLst/>
              <a:cxnLst/>
              <a:rect l="l" t="t" r="r" b="b"/>
              <a:pathLst>
                <a:path w="3266440" h="498475">
                  <a:moveTo>
                    <a:pt x="3182873" y="0"/>
                  </a:moveTo>
                  <a:lnTo>
                    <a:pt x="83057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7"/>
                  </a:lnTo>
                  <a:lnTo>
                    <a:pt x="0" y="415290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7" y="498347"/>
                  </a:lnTo>
                  <a:lnTo>
                    <a:pt x="3182873" y="498347"/>
                  </a:lnTo>
                  <a:lnTo>
                    <a:pt x="3215193" y="491820"/>
                  </a:lnTo>
                  <a:lnTo>
                    <a:pt x="3241595" y="474021"/>
                  </a:lnTo>
                  <a:lnTo>
                    <a:pt x="3259401" y="447620"/>
                  </a:lnTo>
                  <a:lnTo>
                    <a:pt x="3265932" y="415290"/>
                  </a:lnTo>
                  <a:lnTo>
                    <a:pt x="3265932" y="83057"/>
                  </a:lnTo>
                  <a:lnTo>
                    <a:pt x="3259401" y="50727"/>
                  </a:lnTo>
                  <a:lnTo>
                    <a:pt x="3241595" y="24326"/>
                  </a:lnTo>
                  <a:lnTo>
                    <a:pt x="3215193" y="6527"/>
                  </a:lnTo>
                  <a:lnTo>
                    <a:pt x="31828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23609" y="6211061"/>
              <a:ext cx="3266440" cy="498475"/>
            </a:xfrm>
            <a:custGeom>
              <a:avLst/>
              <a:gdLst/>
              <a:ahLst/>
              <a:cxnLst/>
              <a:rect l="l" t="t" r="r" b="b"/>
              <a:pathLst>
                <a:path w="3266440" h="498475">
                  <a:moveTo>
                    <a:pt x="0" y="83057"/>
                  </a:moveTo>
                  <a:lnTo>
                    <a:pt x="6530" y="50727"/>
                  </a:lnTo>
                  <a:lnTo>
                    <a:pt x="24336" y="24326"/>
                  </a:lnTo>
                  <a:lnTo>
                    <a:pt x="50738" y="6527"/>
                  </a:lnTo>
                  <a:lnTo>
                    <a:pt x="83057" y="0"/>
                  </a:lnTo>
                  <a:lnTo>
                    <a:pt x="3182873" y="0"/>
                  </a:lnTo>
                  <a:lnTo>
                    <a:pt x="3215193" y="6527"/>
                  </a:lnTo>
                  <a:lnTo>
                    <a:pt x="3241595" y="24326"/>
                  </a:lnTo>
                  <a:lnTo>
                    <a:pt x="3259401" y="50727"/>
                  </a:lnTo>
                  <a:lnTo>
                    <a:pt x="3265932" y="83057"/>
                  </a:lnTo>
                  <a:lnTo>
                    <a:pt x="3265932" y="415290"/>
                  </a:lnTo>
                  <a:lnTo>
                    <a:pt x="3259401" y="447620"/>
                  </a:lnTo>
                  <a:lnTo>
                    <a:pt x="3241595" y="474021"/>
                  </a:lnTo>
                  <a:lnTo>
                    <a:pt x="3215193" y="491820"/>
                  </a:lnTo>
                  <a:lnTo>
                    <a:pt x="3182873" y="498347"/>
                  </a:lnTo>
                  <a:lnTo>
                    <a:pt x="83057" y="498347"/>
                  </a:lnTo>
                  <a:lnTo>
                    <a:pt x="50738" y="491820"/>
                  </a:lnTo>
                  <a:lnTo>
                    <a:pt x="24336" y="474021"/>
                  </a:lnTo>
                  <a:lnTo>
                    <a:pt x="6530" y="447620"/>
                  </a:lnTo>
                  <a:lnTo>
                    <a:pt x="0" y="415290"/>
                  </a:lnTo>
                  <a:lnTo>
                    <a:pt x="0" y="8305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666494" y="6232397"/>
            <a:ext cx="3095625" cy="498475"/>
          </a:xfrm>
          <a:custGeom>
            <a:avLst/>
            <a:gdLst/>
            <a:ahLst/>
            <a:cxnLst/>
            <a:rect l="l" t="t" r="r" b="b"/>
            <a:pathLst>
              <a:path w="3095625" h="498475">
                <a:moveTo>
                  <a:pt x="0" y="83057"/>
                </a:moveTo>
                <a:lnTo>
                  <a:pt x="6530" y="50727"/>
                </a:lnTo>
                <a:lnTo>
                  <a:pt x="24336" y="24326"/>
                </a:lnTo>
                <a:lnTo>
                  <a:pt x="50738" y="6527"/>
                </a:lnTo>
                <a:lnTo>
                  <a:pt x="83057" y="0"/>
                </a:lnTo>
                <a:lnTo>
                  <a:pt x="3012185" y="0"/>
                </a:lnTo>
                <a:lnTo>
                  <a:pt x="3044505" y="6527"/>
                </a:lnTo>
                <a:lnTo>
                  <a:pt x="3070907" y="24326"/>
                </a:lnTo>
                <a:lnTo>
                  <a:pt x="3088713" y="50727"/>
                </a:lnTo>
                <a:lnTo>
                  <a:pt x="3095244" y="83057"/>
                </a:lnTo>
                <a:lnTo>
                  <a:pt x="3095244" y="415289"/>
                </a:lnTo>
                <a:lnTo>
                  <a:pt x="3088713" y="447620"/>
                </a:lnTo>
                <a:lnTo>
                  <a:pt x="3070907" y="474021"/>
                </a:lnTo>
                <a:lnTo>
                  <a:pt x="3044505" y="491820"/>
                </a:lnTo>
                <a:lnTo>
                  <a:pt x="3012185" y="498347"/>
                </a:lnTo>
                <a:lnTo>
                  <a:pt x="83057" y="498347"/>
                </a:lnTo>
                <a:lnTo>
                  <a:pt x="50738" y="491820"/>
                </a:lnTo>
                <a:lnTo>
                  <a:pt x="24336" y="474021"/>
                </a:lnTo>
                <a:lnTo>
                  <a:pt x="6530" y="447620"/>
                </a:lnTo>
                <a:lnTo>
                  <a:pt x="0" y="415289"/>
                </a:lnTo>
                <a:lnTo>
                  <a:pt x="0" y="83057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295644" y="2996183"/>
            <a:ext cx="3823970" cy="498475"/>
            <a:chOff x="6295644" y="2996183"/>
            <a:chExt cx="3823970" cy="498475"/>
          </a:xfrm>
        </p:grpSpPr>
        <p:sp>
          <p:nvSpPr>
            <p:cNvPr id="7" name="object 7"/>
            <p:cNvSpPr/>
            <p:nvPr/>
          </p:nvSpPr>
          <p:spPr>
            <a:xfrm>
              <a:off x="6305550" y="3006089"/>
              <a:ext cx="3804285" cy="478790"/>
            </a:xfrm>
            <a:custGeom>
              <a:avLst/>
              <a:gdLst/>
              <a:ahLst/>
              <a:cxnLst/>
              <a:rect l="l" t="t" r="r" b="b"/>
              <a:pathLst>
                <a:path w="3804284" h="478789">
                  <a:moveTo>
                    <a:pt x="3724148" y="0"/>
                  </a:moveTo>
                  <a:lnTo>
                    <a:pt x="79755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6"/>
                  </a:lnTo>
                  <a:lnTo>
                    <a:pt x="0" y="398780"/>
                  </a:lnTo>
                  <a:lnTo>
                    <a:pt x="6264" y="429833"/>
                  </a:lnTo>
                  <a:lnTo>
                    <a:pt x="23352" y="455183"/>
                  </a:lnTo>
                  <a:lnTo>
                    <a:pt x="48702" y="472271"/>
                  </a:lnTo>
                  <a:lnTo>
                    <a:pt x="79755" y="478536"/>
                  </a:lnTo>
                  <a:lnTo>
                    <a:pt x="3724148" y="478536"/>
                  </a:lnTo>
                  <a:lnTo>
                    <a:pt x="3755201" y="472271"/>
                  </a:lnTo>
                  <a:lnTo>
                    <a:pt x="3780551" y="455183"/>
                  </a:lnTo>
                  <a:lnTo>
                    <a:pt x="3797639" y="429833"/>
                  </a:lnTo>
                  <a:lnTo>
                    <a:pt x="3803904" y="398780"/>
                  </a:lnTo>
                  <a:lnTo>
                    <a:pt x="3803904" y="79756"/>
                  </a:lnTo>
                  <a:lnTo>
                    <a:pt x="3797639" y="48702"/>
                  </a:lnTo>
                  <a:lnTo>
                    <a:pt x="3780551" y="23352"/>
                  </a:lnTo>
                  <a:lnTo>
                    <a:pt x="3755201" y="6264"/>
                  </a:lnTo>
                  <a:lnTo>
                    <a:pt x="3724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05550" y="3006089"/>
              <a:ext cx="3804285" cy="478790"/>
            </a:xfrm>
            <a:custGeom>
              <a:avLst/>
              <a:gdLst/>
              <a:ahLst/>
              <a:cxnLst/>
              <a:rect l="l" t="t" r="r" b="b"/>
              <a:pathLst>
                <a:path w="3804284" h="478789">
                  <a:moveTo>
                    <a:pt x="0" y="79756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5" y="0"/>
                  </a:lnTo>
                  <a:lnTo>
                    <a:pt x="3724148" y="0"/>
                  </a:lnTo>
                  <a:lnTo>
                    <a:pt x="3755201" y="6264"/>
                  </a:lnTo>
                  <a:lnTo>
                    <a:pt x="3780551" y="23352"/>
                  </a:lnTo>
                  <a:lnTo>
                    <a:pt x="3797639" y="48702"/>
                  </a:lnTo>
                  <a:lnTo>
                    <a:pt x="3803904" y="79756"/>
                  </a:lnTo>
                  <a:lnTo>
                    <a:pt x="3803904" y="398780"/>
                  </a:lnTo>
                  <a:lnTo>
                    <a:pt x="3797639" y="429833"/>
                  </a:lnTo>
                  <a:lnTo>
                    <a:pt x="3780551" y="455183"/>
                  </a:lnTo>
                  <a:lnTo>
                    <a:pt x="3755201" y="472271"/>
                  </a:lnTo>
                  <a:lnTo>
                    <a:pt x="3724148" y="478536"/>
                  </a:lnTo>
                  <a:lnTo>
                    <a:pt x="79755" y="478536"/>
                  </a:lnTo>
                  <a:lnTo>
                    <a:pt x="48702" y="472271"/>
                  </a:lnTo>
                  <a:lnTo>
                    <a:pt x="23352" y="455183"/>
                  </a:lnTo>
                  <a:lnTo>
                    <a:pt x="6264" y="429833"/>
                  </a:lnTo>
                  <a:lnTo>
                    <a:pt x="0" y="398780"/>
                  </a:lnTo>
                  <a:lnTo>
                    <a:pt x="0" y="7975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20674" y="3190494"/>
            <a:ext cx="3545204" cy="478790"/>
          </a:xfrm>
          <a:custGeom>
            <a:avLst/>
            <a:gdLst/>
            <a:ahLst/>
            <a:cxnLst/>
            <a:rect l="l" t="t" r="r" b="b"/>
            <a:pathLst>
              <a:path w="3545204" h="478789">
                <a:moveTo>
                  <a:pt x="0" y="79755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6" y="0"/>
                </a:lnTo>
                <a:lnTo>
                  <a:pt x="3465067" y="0"/>
                </a:lnTo>
                <a:lnTo>
                  <a:pt x="3496121" y="6264"/>
                </a:lnTo>
                <a:lnTo>
                  <a:pt x="3521471" y="23352"/>
                </a:lnTo>
                <a:lnTo>
                  <a:pt x="3538559" y="48702"/>
                </a:lnTo>
                <a:lnTo>
                  <a:pt x="3544824" y="79755"/>
                </a:lnTo>
                <a:lnTo>
                  <a:pt x="3544824" y="398779"/>
                </a:lnTo>
                <a:lnTo>
                  <a:pt x="3538559" y="429833"/>
                </a:lnTo>
                <a:lnTo>
                  <a:pt x="3521471" y="455183"/>
                </a:lnTo>
                <a:lnTo>
                  <a:pt x="3496121" y="472271"/>
                </a:lnTo>
                <a:lnTo>
                  <a:pt x="3465067" y="478535"/>
                </a:lnTo>
                <a:lnTo>
                  <a:pt x="79756" y="478535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70533" y="3222751"/>
            <a:ext cx="2841625" cy="457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3025" marR="5080" indent="-60960">
              <a:lnSpc>
                <a:spcPct val="100000"/>
              </a:lnSpc>
              <a:spcBef>
                <a:spcPts val="105"/>
              </a:spcBef>
            </a:pPr>
            <a:r>
              <a:rPr lang="es-CO" sz="1400" spc="-20" dirty="0">
                <a:latin typeface="Trebuchet MS"/>
                <a:cs typeface="Trebuchet MS"/>
              </a:rPr>
              <a:t>TOPIRAMATO SANDOZ 100 MG X 20 </a:t>
            </a:r>
          </a:p>
          <a:p>
            <a:pPr marL="73025" marR="5080" indent="-60960" algn="ctr">
              <a:lnSpc>
                <a:spcPct val="100000"/>
              </a:lnSpc>
              <a:spcBef>
                <a:spcPts val="105"/>
              </a:spcBef>
            </a:pPr>
            <a:r>
              <a:rPr lang="es-CO" sz="1400" spc="-20" dirty="0">
                <a:latin typeface="Trebuchet MS"/>
                <a:cs typeface="Trebuchet MS"/>
              </a:rPr>
              <a:t>$24,860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7330" y="3061207"/>
            <a:ext cx="34740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7855" marR="5080" indent="-60579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Trebuchet MS"/>
                <a:cs typeface="Trebuchet MS"/>
              </a:rPr>
              <a:t>BROMURO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DE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IPRATROPIO</a:t>
            </a:r>
            <a:r>
              <a:rPr sz="1300" spc="30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(ASPROMIO</a:t>
            </a:r>
            <a:r>
              <a:rPr sz="1300" spc="-10" dirty="0">
                <a:latin typeface="Trebuchet MS"/>
                <a:cs typeface="Trebuchet MS"/>
              </a:rPr>
              <a:t>)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MCG </a:t>
            </a:r>
            <a:r>
              <a:rPr sz="1300" spc="-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200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DOSIS</a:t>
            </a:r>
            <a:r>
              <a:rPr sz="1300" spc="15" dirty="0">
                <a:latin typeface="Trebuchet MS"/>
                <a:cs typeface="Trebuchet MS"/>
              </a:rPr>
              <a:t> </a:t>
            </a:r>
            <a:r>
              <a:rPr sz="1300" spc="-30" dirty="0">
                <a:latin typeface="Trebuchet MS"/>
                <a:cs typeface="Trebuchet MS"/>
              </a:rPr>
              <a:t>CHALVER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$11.900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2332" y="6293916"/>
            <a:ext cx="26733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Trebuchet MS"/>
                <a:cs typeface="Trebuchet MS"/>
              </a:rPr>
              <a:t>BETAHISTINA</a:t>
            </a:r>
            <a:r>
              <a:rPr sz="1300" b="1" spc="-60" dirty="0">
                <a:latin typeface="Trebuchet MS"/>
                <a:cs typeface="Trebuchet MS"/>
              </a:rPr>
              <a:t> </a:t>
            </a:r>
            <a:r>
              <a:rPr sz="1300" spc="-20" dirty="0">
                <a:latin typeface="Trebuchet MS"/>
                <a:cs typeface="Trebuchet MS"/>
              </a:rPr>
              <a:t>DICLORHIDRATO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24MG</a:t>
            </a:r>
            <a:endParaRPr sz="1300">
              <a:latin typeface="Trebuchet MS"/>
              <a:cs typeface="Trebuchet MS"/>
            </a:endParaRPr>
          </a:p>
          <a:p>
            <a:pPr marL="817244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$29.500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2897" y="6267094"/>
            <a:ext cx="26231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125" marR="5080" indent="-607060">
              <a:lnSpc>
                <a:spcPct val="100000"/>
              </a:lnSpc>
              <a:spcBef>
                <a:spcPts val="95"/>
              </a:spcBef>
            </a:pPr>
            <a:r>
              <a:rPr sz="1300" b="1" spc="-15" dirty="0">
                <a:latin typeface="Trebuchet MS"/>
                <a:cs typeface="Trebuchet MS"/>
              </a:rPr>
              <a:t>BETAHISTINA </a:t>
            </a:r>
            <a:r>
              <a:rPr sz="1300" spc="-5" dirty="0">
                <a:latin typeface="Trebuchet MS"/>
                <a:cs typeface="Trebuchet MS"/>
              </a:rPr>
              <a:t>16 MG X 30 </a:t>
            </a:r>
            <a:r>
              <a:rPr sz="1300" spc="-35" dirty="0">
                <a:latin typeface="Trebuchet MS"/>
                <a:cs typeface="Trebuchet MS"/>
              </a:rPr>
              <a:t>TABLETAS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MO</a:t>
            </a:r>
            <a:r>
              <a:rPr sz="1300" dirty="0">
                <a:latin typeface="Trebuchet MS"/>
                <a:cs typeface="Trebuchet MS"/>
              </a:rPr>
              <a:t>M</a:t>
            </a:r>
            <a:r>
              <a:rPr sz="1300" spc="-5" dirty="0">
                <a:latin typeface="Trebuchet MS"/>
                <a:cs typeface="Trebuchet MS"/>
              </a:rPr>
              <a:t>EN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$12.870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5378" y="510819"/>
            <a:ext cx="3428110" cy="244650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1992" y="4029455"/>
            <a:ext cx="1323667" cy="205282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79438" y="3974590"/>
            <a:ext cx="2866644" cy="216255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4F7AA07-5329-2A52-71A5-C44F041F9C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00" t="14396" r="3999" b="12275"/>
          <a:stretch/>
        </p:blipFill>
        <p:spPr>
          <a:xfrm>
            <a:off x="604252" y="650240"/>
            <a:ext cx="4181679" cy="233360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59688" y="4981955"/>
            <a:ext cx="2915920" cy="460375"/>
            <a:chOff x="6126479" y="6262115"/>
            <a:chExt cx="2915920" cy="460375"/>
          </a:xfrm>
        </p:grpSpPr>
        <p:sp>
          <p:nvSpPr>
            <p:cNvPr id="3" name="object 3"/>
            <p:cNvSpPr/>
            <p:nvPr/>
          </p:nvSpPr>
          <p:spPr>
            <a:xfrm>
              <a:off x="6136385" y="6272021"/>
              <a:ext cx="2895600" cy="440690"/>
            </a:xfrm>
            <a:custGeom>
              <a:avLst/>
              <a:gdLst/>
              <a:ahLst/>
              <a:cxnLst/>
              <a:rect l="l" t="t" r="r" b="b"/>
              <a:pathLst>
                <a:path w="2895600" h="440690">
                  <a:moveTo>
                    <a:pt x="2822193" y="0"/>
                  </a:moveTo>
                  <a:lnTo>
                    <a:pt x="73405" y="0"/>
                  </a:lnTo>
                  <a:lnTo>
                    <a:pt x="44844" y="5768"/>
                  </a:lnTo>
                  <a:lnTo>
                    <a:pt x="21510" y="21501"/>
                  </a:lnTo>
                  <a:lnTo>
                    <a:pt x="5772" y="44834"/>
                  </a:lnTo>
                  <a:lnTo>
                    <a:pt x="0" y="73405"/>
                  </a:lnTo>
                  <a:lnTo>
                    <a:pt x="0" y="367029"/>
                  </a:lnTo>
                  <a:lnTo>
                    <a:pt x="5772" y="395601"/>
                  </a:lnTo>
                  <a:lnTo>
                    <a:pt x="21510" y="418934"/>
                  </a:lnTo>
                  <a:lnTo>
                    <a:pt x="44844" y="434667"/>
                  </a:lnTo>
                  <a:lnTo>
                    <a:pt x="73405" y="440435"/>
                  </a:lnTo>
                  <a:lnTo>
                    <a:pt x="2822193" y="440435"/>
                  </a:lnTo>
                  <a:lnTo>
                    <a:pt x="2850755" y="434667"/>
                  </a:lnTo>
                  <a:lnTo>
                    <a:pt x="2874089" y="418934"/>
                  </a:lnTo>
                  <a:lnTo>
                    <a:pt x="2889827" y="395601"/>
                  </a:lnTo>
                  <a:lnTo>
                    <a:pt x="2895599" y="367029"/>
                  </a:lnTo>
                  <a:lnTo>
                    <a:pt x="2895599" y="73405"/>
                  </a:lnTo>
                  <a:lnTo>
                    <a:pt x="2889827" y="44834"/>
                  </a:lnTo>
                  <a:lnTo>
                    <a:pt x="2874089" y="21501"/>
                  </a:lnTo>
                  <a:lnTo>
                    <a:pt x="2850755" y="5768"/>
                  </a:lnTo>
                  <a:lnTo>
                    <a:pt x="28221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36385" y="6272021"/>
              <a:ext cx="2895600" cy="440690"/>
            </a:xfrm>
            <a:custGeom>
              <a:avLst/>
              <a:gdLst/>
              <a:ahLst/>
              <a:cxnLst/>
              <a:rect l="l" t="t" r="r" b="b"/>
              <a:pathLst>
                <a:path w="2895600" h="440690">
                  <a:moveTo>
                    <a:pt x="0" y="73405"/>
                  </a:moveTo>
                  <a:lnTo>
                    <a:pt x="5772" y="44834"/>
                  </a:lnTo>
                  <a:lnTo>
                    <a:pt x="21510" y="21501"/>
                  </a:lnTo>
                  <a:lnTo>
                    <a:pt x="44844" y="5768"/>
                  </a:lnTo>
                  <a:lnTo>
                    <a:pt x="73405" y="0"/>
                  </a:lnTo>
                  <a:lnTo>
                    <a:pt x="2822193" y="0"/>
                  </a:lnTo>
                  <a:lnTo>
                    <a:pt x="2850755" y="5768"/>
                  </a:lnTo>
                  <a:lnTo>
                    <a:pt x="2874089" y="21501"/>
                  </a:lnTo>
                  <a:lnTo>
                    <a:pt x="2889827" y="44834"/>
                  </a:lnTo>
                  <a:lnTo>
                    <a:pt x="2895599" y="73405"/>
                  </a:lnTo>
                  <a:lnTo>
                    <a:pt x="2895599" y="367029"/>
                  </a:lnTo>
                  <a:lnTo>
                    <a:pt x="2889827" y="395601"/>
                  </a:lnTo>
                  <a:lnTo>
                    <a:pt x="2874089" y="418934"/>
                  </a:lnTo>
                  <a:lnTo>
                    <a:pt x="2850755" y="434667"/>
                  </a:lnTo>
                  <a:lnTo>
                    <a:pt x="2822193" y="440435"/>
                  </a:lnTo>
                  <a:lnTo>
                    <a:pt x="73405" y="440435"/>
                  </a:lnTo>
                  <a:lnTo>
                    <a:pt x="44844" y="434667"/>
                  </a:lnTo>
                  <a:lnTo>
                    <a:pt x="21510" y="418934"/>
                  </a:lnTo>
                  <a:lnTo>
                    <a:pt x="5772" y="395601"/>
                  </a:lnTo>
                  <a:lnTo>
                    <a:pt x="0" y="367029"/>
                  </a:lnTo>
                  <a:lnTo>
                    <a:pt x="0" y="7340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204722" y="6105905"/>
            <a:ext cx="3823970" cy="498475"/>
          </a:xfrm>
          <a:custGeom>
            <a:avLst/>
            <a:gdLst/>
            <a:ahLst/>
            <a:cxnLst/>
            <a:rect l="l" t="t" r="r" b="b"/>
            <a:pathLst>
              <a:path w="3823970" h="498475">
                <a:moveTo>
                  <a:pt x="0" y="83058"/>
                </a:moveTo>
                <a:lnTo>
                  <a:pt x="6527" y="50727"/>
                </a:lnTo>
                <a:lnTo>
                  <a:pt x="24326" y="24326"/>
                </a:lnTo>
                <a:lnTo>
                  <a:pt x="50727" y="6527"/>
                </a:lnTo>
                <a:lnTo>
                  <a:pt x="83058" y="0"/>
                </a:lnTo>
                <a:lnTo>
                  <a:pt x="3740657" y="0"/>
                </a:lnTo>
                <a:lnTo>
                  <a:pt x="3772977" y="6527"/>
                </a:lnTo>
                <a:lnTo>
                  <a:pt x="3799379" y="24326"/>
                </a:lnTo>
                <a:lnTo>
                  <a:pt x="3817185" y="50727"/>
                </a:lnTo>
                <a:lnTo>
                  <a:pt x="3823716" y="83058"/>
                </a:lnTo>
                <a:lnTo>
                  <a:pt x="3823716" y="415290"/>
                </a:lnTo>
                <a:lnTo>
                  <a:pt x="3817185" y="447620"/>
                </a:lnTo>
                <a:lnTo>
                  <a:pt x="3799379" y="474021"/>
                </a:lnTo>
                <a:lnTo>
                  <a:pt x="3772977" y="491820"/>
                </a:lnTo>
                <a:lnTo>
                  <a:pt x="3740657" y="498348"/>
                </a:lnTo>
                <a:lnTo>
                  <a:pt x="83058" y="498348"/>
                </a:lnTo>
                <a:lnTo>
                  <a:pt x="50727" y="491820"/>
                </a:lnTo>
                <a:lnTo>
                  <a:pt x="24326" y="474021"/>
                </a:lnTo>
                <a:lnTo>
                  <a:pt x="6527" y="447620"/>
                </a:lnTo>
                <a:lnTo>
                  <a:pt x="0" y="415290"/>
                </a:lnTo>
                <a:lnTo>
                  <a:pt x="0" y="8305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9002" y="3094482"/>
            <a:ext cx="3416935" cy="478790"/>
          </a:xfrm>
          <a:custGeom>
            <a:avLst/>
            <a:gdLst/>
            <a:ahLst/>
            <a:cxnLst/>
            <a:rect l="l" t="t" r="r" b="b"/>
            <a:pathLst>
              <a:path w="3416935" h="478789">
                <a:moveTo>
                  <a:pt x="0" y="79755"/>
                </a:moveTo>
                <a:lnTo>
                  <a:pt x="6268" y="48702"/>
                </a:lnTo>
                <a:lnTo>
                  <a:pt x="23361" y="23352"/>
                </a:lnTo>
                <a:lnTo>
                  <a:pt x="48713" y="6264"/>
                </a:lnTo>
                <a:lnTo>
                  <a:pt x="79756" y="0"/>
                </a:lnTo>
                <a:lnTo>
                  <a:pt x="3337052" y="0"/>
                </a:lnTo>
                <a:lnTo>
                  <a:pt x="3368105" y="6264"/>
                </a:lnTo>
                <a:lnTo>
                  <a:pt x="3393455" y="23352"/>
                </a:lnTo>
                <a:lnTo>
                  <a:pt x="3410543" y="48702"/>
                </a:lnTo>
                <a:lnTo>
                  <a:pt x="3416808" y="79755"/>
                </a:lnTo>
                <a:lnTo>
                  <a:pt x="3416808" y="398779"/>
                </a:lnTo>
                <a:lnTo>
                  <a:pt x="3410543" y="429833"/>
                </a:lnTo>
                <a:lnTo>
                  <a:pt x="3393455" y="455183"/>
                </a:lnTo>
                <a:lnTo>
                  <a:pt x="3368105" y="472271"/>
                </a:lnTo>
                <a:lnTo>
                  <a:pt x="3337052" y="478535"/>
                </a:lnTo>
                <a:lnTo>
                  <a:pt x="79756" y="478535"/>
                </a:lnTo>
                <a:lnTo>
                  <a:pt x="48713" y="472271"/>
                </a:lnTo>
                <a:lnTo>
                  <a:pt x="23361" y="455183"/>
                </a:lnTo>
                <a:lnTo>
                  <a:pt x="6268" y="429833"/>
                </a:lnTo>
                <a:lnTo>
                  <a:pt x="0" y="398779"/>
                </a:lnTo>
                <a:lnTo>
                  <a:pt x="0" y="79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52117" y="3090798"/>
            <a:ext cx="295148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9895" marR="5080" indent="-417830">
              <a:lnSpc>
                <a:spcPct val="100000"/>
              </a:lnSpc>
              <a:spcBef>
                <a:spcPts val="95"/>
              </a:spcBef>
              <a:tabLst>
                <a:tab pos="1940560" algn="l"/>
              </a:tabLst>
            </a:pPr>
            <a:r>
              <a:rPr sz="1300" b="1" spc="-10" dirty="0">
                <a:latin typeface="Trebuchet MS"/>
                <a:cs typeface="Trebuchet MS"/>
              </a:rPr>
              <a:t>MIGRADOL </a:t>
            </a:r>
            <a:r>
              <a:rPr sz="1300" spc="-10" dirty="0">
                <a:latin typeface="Trebuchet MS"/>
                <a:cs typeface="Trebuchet MS"/>
              </a:rPr>
              <a:t>(ERGOTAMINA+CAFEINA) </a:t>
            </a:r>
            <a:r>
              <a:rPr sz="1300" spc="-5" dirty="0">
                <a:latin typeface="Trebuchet MS"/>
                <a:cs typeface="Trebuchet MS"/>
              </a:rPr>
              <a:t>100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SALUSPHARMA	$39.657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7740" y="1143000"/>
            <a:ext cx="4282059" cy="3048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306691" y="5020690"/>
            <a:ext cx="27641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5325" marR="5080" indent="-68326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B</a:t>
            </a:r>
            <a:r>
              <a:rPr sz="1300" spc="-5" dirty="0">
                <a:latin typeface="Trebuchet MS"/>
                <a:cs typeface="Trebuchet MS"/>
              </a:rPr>
              <a:t>-</a:t>
            </a:r>
            <a:r>
              <a:rPr sz="1300" b="1" spc="-5" dirty="0">
                <a:latin typeface="Trebuchet MS"/>
                <a:cs typeface="Trebuchet MS"/>
              </a:rPr>
              <a:t>VIT </a:t>
            </a:r>
            <a:r>
              <a:rPr sz="1300" spc="-5" dirty="0">
                <a:latin typeface="Trebuchet MS"/>
                <a:cs typeface="Trebuchet MS"/>
              </a:rPr>
              <a:t>CAJA X </a:t>
            </a:r>
            <a:r>
              <a:rPr sz="1300" b="1" spc="-5" dirty="0">
                <a:latin typeface="Trebuchet MS"/>
                <a:cs typeface="Trebuchet MS"/>
              </a:rPr>
              <a:t>50 </a:t>
            </a:r>
            <a:r>
              <a:rPr sz="1300" b="1" spc="-10" dirty="0">
                <a:latin typeface="Trebuchet MS"/>
                <a:cs typeface="Trebuchet MS"/>
              </a:rPr>
              <a:t>CAPSULAS </a:t>
            </a:r>
            <a:r>
              <a:rPr sz="1300" spc="-5" dirty="0">
                <a:latin typeface="Trebuchet MS"/>
                <a:cs typeface="Trebuchet MS"/>
              </a:rPr>
              <a:t>BLANDAS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PROCAPS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$17.620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0788" y="4040123"/>
            <a:ext cx="2281885" cy="196748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47291" y="6139078"/>
            <a:ext cx="3335654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RU</a:t>
            </a:r>
            <a:r>
              <a:rPr sz="1300" b="1" spc="-110" dirty="0">
                <a:latin typeface="Trebuchet MS"/>
                <a:cs typeface="Trebuchet MS"/>
              </a:rPr>
              <a:t>V</a:t>
            </a:r>
            <a:r>
              <a:rPr sz="1300" b="1" spc="-10" dirty="0">
                <a:latin typeface="Trebuchet MS"/>
                <a:cs typeface="Trebuchet MS"/>
              </a:rPr>
              <a:t>A</a:t>
            </a:r>
            <a:r>
              <a:rPr sz="1300" b="1" spc="-5" dirty="0">
                <a:latin typeface="Trebuchet MS"/>
                <a:cs typeface="Trebuchet MS"/>
              </a:rPr>
              <a:t>X</a:t>
            </a:r>
            <a:r>
              <a:rPr sz="1300" b="1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ROSU</a:t>
            </a:r>
            <a:r>
              <a:rPr sz="1300" spc="-145" dirty="0">
                <a:latin typeface="Trebuchet MS"/>
                <a:cs typeface="Trebuchet MS"/>
              </a:rPr>
              <a:t>V</a:t>
            </a:r>
            <a:r>
              <a:rPr sz="1300" spc="-5" dirty="0">
                <a:latin typeface="Trebuchet MS"/>
                <a:cs typeface="Trebuchet MS"/>
              </a:rPr>
              <a:t>AS</a:t>
            </a:r>
            <a:r>
              <a:rPr sz="1300" spc="-135" dirty="0">
                <a:latin typeface="Trebuchet MS"/>
                <a:cs typeface="Trebuchet MS"/>
              </a:rPr>
              <a:t>TA</a:t>
            </a:r>
            <a:r>
              <a:rPr sz="1300" spc="-5" dirty="0">
                <a:latin typeface="Trebuchet MS"/>
                <a:cs typeface="Trebuchet MS"/>
              </a:rPr>
              <a:t>TINA</a:t>
            </a:r>
            <a:r>
              <a:rPr sz="1300" spc="-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40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30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AB H</a:t>
            </a:r>
            <a:r>
              <a:rPr sz="1300" spc="-10" dirty="0">
                <a:latin typeface="Trebuchet MS"/>
                <a:cs typeface="Trebuchet MS"/>
              </a:rPr>
              <a:t>U</a:t>
            </a:r>
            <a:r>
              <a:rPr sz="1300" spc="-5" dirty="0">
                <a:latin typeface="Trebuchet MS"/>
                <a:cs typeface="Trebuchet MS"/>
              </a:rPr>
              <a:t>MAX</a:t>
            </a:r>
            <a:endParaRPr sz="1300">
              <a:latin typeface="Trebuchet MS"/>
              <a:cs typeface="Trebuchet MS"/>
            </a:endParaRPr>
          </a:p>
          <a:p>
            <a:pPr marL="254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$11.990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1872" y="824483"/>
            <a:ext cx="3104388" cy="22661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64352" y="5960364"/>
            <a:ext cx="3037840" cy="523240"/>
            <a:chOff x="5864352" y="5960364"/>
            <a:chExt cx="3037840" cy="523240"/>
          </a:xfrm>
        </p:grpSpPr>
        <p:sp>
          <p:nvSpPr>
            <p:cNvPr id="3" name="object 3"/>
            <p:cNvSpPr/>
            <p:nvPr/>
          </p:nvSpPr>
          <p:spPr>
            <a:xfrm>
              <a:off x="5874258" y="5970270"/>
              <a:ext cx="3017520" cy="502920"/>
            </a:xfrm>
            <a:custGeom>
              <a:avLst/>
              <a:gdLst/>
              <a:ahLst/>
              <a:cxnLst/>
              <a:rect l="l" t="t" r="r" b="b"/>
              <a:pathLst>
                <a:path w="3017520" h="502920">
                  <a:moveTo>
                    <a:pt x="2933699" y="0"/>
                  </a:moveTo>
                  <a:lnTo>
                    <a:pt x="83819" y="0"/>
                  </a:lnTo>
                  <a:lnTo>
                    <a:pt x="51220" y="6587"/>
                  </a:lnTo>
                  <a:lnTo>
                    <a:pt x="24574" y="24550"/>
                  </a:lnTo>
                  <a:lnTo>
                    <a:pt x="6596" y="51193"/>
                  </a:lnTo>
                  <a:lnTo>
                    <a:pt x="0" y="83819"/>
                  </a:lnTo>
                  <a:lnTo>
                    <a:pt x="0" y="419099"/>
                  </a:lnTo>
                  <a:lnTo>
                    <a:pt x="6596" y="451726"/>
                  </a:lnTo>
                  <a:lnTo>
                    <a:pt x="24574" y="478369"/>
                  </a:lnTo>
                  <a:lnTo>
                    <a:pt x="51220" y="496332"/>
                  </a:lnTo>
                  <a:lnTo>
                    <a:pt x="83819" y="502919"/>
                  </a:lnTo>
                  <a:lnTo>
                    <a:pt x="2933699" y="502919"/>
                  </a:lnTo>
                  <a:lnTo>
                    <a:pt x="2966299" y="496332"/>
                  </a:lnTo>
                  <a:lnTo>
                    <a:pt x="2992945" y="478369"/>
                  </a:lnTo>
                  <a:lnTo>
                    <a:pt x="3010923" y="451726"/>
                  </a:lnTo>
                  <a:lnTo>
                    <a:pt x="3017519" y="419099"/>
                  </a:lnTo>
                  <a:lnTo>
                    <a:pt x="3017519" y="83819"/>
                  </a:lnTo>
                  <a:lnTo>
                    <a:pt x="3010923" y="51193"/>
                  </a:lnTo>
                  <a:lnTo>
                    <a:pt x="2992945" y="24550"/>
                  </a:lnTo>
                  <a:lnTo>
                    <a:pt x="2966299" y="6587"/>
                  </a:lnTo>
                  <a:lnTo>
                    <a:pt x="2933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74258" y="5970270"/>
              <a:ext cx="3017520" cy="502920"/>
            </a:xfrm>
            <a:custGeom>
              <a:avLst/>
              <a:gdLst/>
              <a:ahLst/>
              <a:cxnLst/>
              <a:rect l="l" t="t" r="r" b="b"/>
              <a:pathLst>
                <a:path w="3017520" h="502920">
                  <a:moveTo>
                    <a:pt x="0" y="83819"/>
                  </a:moveTo>
                  <a:lnTo>
                    <a:pt x="6596" y="51193"/>
                  </a:lnTo>
                  <a:lnTo>
                    <a:pt x="24574" y="24550"/>
                  </a:lnTo>
                  <a:lnTo>
                    <a:pt x="51220" y="6587"/>
                  </a:lnTo>
                  <a:lnTo>
                    <a:pt x="83819" y="0"/>
                  </a:lnTo>
                  <a:lnTo>
                    <a:pt x="2933699" y="0"/>
                  </a:lnTo>
                  <a:lnTo>
                    <a:pt x="2966299" y="6587"/>
                  </a:lnTo>
                  <a:lnTo>
                    <a:pt x="2992945" y="24550"/>
                  </a:lnTo>
                  <a:lnTo>
                    <a:pt x="3010923" y="51193"/>
                  </a:lnTo>
                  <a:lnTo>
                    <a:pt x="3017519" y="83819"/>
                  </a:lnTo>
                  <a:lnTo>
                    <a:pt x="3017519" y="419099"/>
                  </a:lnTo>
                  <a:lnTo>
                    <a:pt x="3010923" y="451726"/>
                  </a:lnTo>
                  <a:lnTo>
                    <a:pt x="2992945" y="478369"/>
                  </a:lnTo>
                  <a:lnTo>
                    <a:pt x="2966299" y="496332"/>
                  </a:lnTo>
                  <a:lnTo>
                    <a:pt x="2933699" y="502919"/>
                  </a:lnTo>
                  <a:lnTo>
                    <a:pt x="83819" y="502919"/>
                  </a:lnTo>
                  <a:lnTo>
                    <a:pt x="51220" y="496332"/>
                  </a:lnTo>
                  <a:lnTo>
                    <a:pt x="24574" y="478369"/>
                  </a:lnTo>
                  <a:lnTo>
                    <a:pt x="6596" y="451726"/>
                  </a:lnTo>
                  <a:lnTo>
                    <a:pt x="0" y="419099"/>
                  </a:lnTo>
                  <a:lnTo>
                    <a:pt x="0" y="83819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69669" y="5991605"/>
            <a:ext cx="3324225" cy="460375"/>
          </a:xfrm>
          <a:custGeom>
            <a:avLst/>
            <a:gdLst/>
            <a:ahLst/>
            <a:cxnLst/>
            <a:rect l="l" t="t" r="r" b="b"/>
            <a:pathLst>
              <a:path w="3324225" h="460375">
                <a:moveTo>
                  <a:pt x="0" y="76708"/>
                </a:moveTo>
                <a:lnTo>
                  <a:pt x="6027" y="46848"/>
                </a:lnTo>
                <a:lnTo>
                  <a:pt x="22466" y="22466"/>
                </a:lnTo>
                <a:lnTo>
                  <a:pt x="46848" y="6027"/>
                </a:lnTo>
                <a:lnTo>
                  <a:pt x="76708" y="0"/>
                </a:lnTo>
                <a:lnTo>
                  <a:pt x="3247135" y="0"/>
                </a:lnTo>
                <a:lnTo>
                  <a:pt x="3277016" y="6027"/>
                </a:lnTo>
                <a:lnTo>
                  <a:pt x="3301396" y="22466"/>
                </a:lnTo>
                <a:lnTo>
                  <a:pt x="3317823" y="46848"/>
                </a:lnTo>
                <a:lnTo>
                  <a:pt x="3323844" y="76708"/>
                </a:lnTo>
                <a:lnTo>
                  <a:pt x="3323844" y="383540"/>
                </a:lnTo>
                <a:lnTo>
                  <a:pt x="3317823" y="413399"/>
                </a:lnTo>
                <a:lnTo>
                  <a:pt x="3301396" y="437781"/>
                </a:lnTo>
                <a:lnTo>
                  <a:pt x="3277016" y="454220"/>
                </a:lnTo>
                <a:lnTo>
                  <a:pt x="3247135" y="460248"/>
                </a:lnTo>
                <a:lnTo>
                  <a:pt x="76708" y="460248"/>
                </a:lnTo>
                <a:lnTo>
                  <a:pt x="46848" y="454220"/>
                </a:lnTo>
                <a:lnTo>
                  <a:pt x="22466" y="437781"/>
                </a:lnTo>
                <a:lnTo>
                  <a:pt x="6027" y="413399"/>
                </a:lnTo>
                <a:lnTo>
                  <a:pt x="0" y="383540"/>
                </a:lnTo>
                <a:lnTo>
                  <a:pt x="0" y="767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6069" y="3986784"/>
            <a:ext cx="3204718" cy="193090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28944" y="2997707"/>
            <a:ext cx="3331845" cy="464820"/>
            <a:chOff x="6028944" y="2997707"/>
            <a:chExt cx="3331845" cy="464820"/>
          </a:xfrm>
        </p:grpSpPr>
        <p:sp>
          <p:nvSpPr>
            <p:cNvPr id="8" name="object 8"/>
            <p:cNvSpPr/>
            <p:nvPr/>
          </p:nvSpPr>
          <p:spPr>
            <a:xfrm>
              <a:off x="6038850" y="3007613"/>
              <a:ext cx="3312160" cy="445134"/>
            </a:xfrm>
            <a:custGeom>
              <a:avLst/>
              <a:gdLst/>
              <a:ahLst/>
              <a:cxnLst/>
              <a:rect l="l" t="t" r="r" b="b"/>
              <a:pathLst>
                <a:path w="3312159" h="445135">
                  <a:moveTo>
                    <a:pt x="3237483" y="0"/>
                  </a:moveTo>
                  <a:lnTo>
                    <a:pt x="74167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8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7" y="445008"/>
                  </a:lnTo>
                  <a:lnTo>
                    <a:pt x="3237483" y="445008"/>
                  </a:lnTo>
                  <a:lnTo>
                    <a:pt x="3266378" y="439187"/>
                  </a:lnTo>
                  <a:lnTo>
                    <a:pt x="3289950" y="423306"/>
                  </a:lnTo>
                  <a:lnTo>
                    <a:pt x="3305831" y="399734"/>
                  </a:lnTo>
                  <a:lnTo>
                    <a:pt x="3311652" y="370839"/>
                  </a:lnTo>
                  <a:lnTo>
                    <a:pt x="3311652" y="74168"/>
                  </a:lnTo>
                  <a:lnTo>
                    <a:pt x="3305831" y="45273"/>
                  </a:lnTo>
                  <a:lnTo>
                    <a:pt x="3289950" y="21701"/>
                  </a:lnTo>
                  <a:lnTo>
                    <a:pt x="3266378" y="5820"/>
                  </a:lnTo>
                  <a:lnTo>
                    <a:pt x="3237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38850" y="3007613"/>
              <a:ext cx="3312160" cy="445134"/>
            </a:xfrm>
            <a:custGeom>
              <a:avLst/>
              <a:gdLst/>
              <a:ahLst/>
              <a:cxnLst/>
              <a:rect l="l" t="t" r="r" b="b"/>
              <a:pathLst>
                <a:path w="3312159" h="445135">
                  <a:moveTo>
                    <a:pt x="0" y="74168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7" y="0"/>
                  </a:lnTo>
                  <a:lnTo>
                    <a:pt x="3237483" y="0"/>
                  </a:lnTo>
                  <a:lnTo>
                    <a:pt x="3266378" y="5820"/>
                  </a:lnTo>
                  <a:lnTo>
                    <a:pt x="3289950" y="21701"/>
                  </a:lnTo>
                  <a:lnTo>
                    <a:pt x="3305831" y="45273"/>
                  </a:lnTo>
                  <a:lnTo>
                    <a:pt x="3311652" y="74168"/>
                  </a:lnTo>
                  <a:lnTo>
                    <a:pt x="3311652" y="370839"/>
                  </a:lnTo>
                  <a:lnTo>
                    <a:pt x="3305831" y="399734"/>
                  </a:lnTo>
                  <a:lnTo>
                    <a:pt x="3289950" y="423306"/>
                  </a:lnTo>
                  <a:lnTo>
                    <a:pt x="3266378" y="439187"/>
                  </a:lnTo>
                  <a:lnTo>
                    <a:pt x="3237483" y="445008"/>
                  </a:lnTo>
                  <a:lnTo>
                    <a:pt x="74167" y="445008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8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311402" y="3181350"/>
            <a:ext cx="3171825" cy="445134"/>
          </a:xfrm>
          <a:custGeom>
            <a:avLst/>
            <a:gdLst/>
            <a:ahLst/>
            <a:cxnLst/>
            <a:rect l="l" t="t" r="r" b="b"/>
            <a:pathLst>
              <a:path w="3171825" h="445135">
                <a:moveTo>
                  <a:pt x="0" y="74167"/>
                </a:moveTo>
                <a:lnTo>
                  <a:pt x="5820" y="45273"/>
                </a:lnTo>
                <a:lnTo>
                  <a:pt x="21701" y="21701"/>
                </a:lnTo>
                <a:lnTo>
                  <a:pt x="45273" y="5820"/>
                </a:lnTo>
                <a:lnTo>
                  <a:pt x="74167" y="0"/>
                </a:lnTo>
                <a:lnTo>
                  <a:pt x="3097276" y="0"/>
                </a:lnTo>
                <a:lnTo>
                  <a:pt x="3126170" y="5820"/>
                </a:lnTo>
                <a:lnTo>
                  <a:pt x="3149742" y="21701"/>
                </a:lnTo>
                <a:lnTo>
                  <a:pt x="3165623" y="45273"/>
                </a:lnTo>
                <a:lnTo>
                  <a:pt x="3171444" y="74167"/>
                </a:lnTo>
                <a:lnTo>
                  <a:pt x="3171444" y="370839"/>
                </a:lnTo>
                <a:lnTo>
                  <a:pt x="3165623" y="399734"/>
                </a:lnTo>
                <a:lnTo>
                  <a:pt x="3149742" y="423306"/>
                </a:lnTo>
                <a:lnTo>
                  <a:pt x="3126170" y="439187"/>
                </a:lnTo>
                <a:lnTo>
                  <a:pt x="3097276" y="445007"/>
                </a:lnTo>
                <a:lnTo>
                  <a:pt x="74167" y="445007"/>
                </a:lnTo>
                <a:lnTo>
                  <a:pt x="45273" y="439187"/>
                </a:lnTo>
                <a:lnTo>
                  <a:pt x="21701" y="423306"/>
                </a:lnTo>
                <a:lnTo>
                  <a:pt x="5820" y="399734"/>
                </a:lnTo>
                <a:lnTo>
                  <a:pt x="0" y="370839"/>
                </a:lnTo>
                <a:lnTo>
                  <a:pt x="0" y="7416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77822" y="3210560"/>
            <a:ext cx="307467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7244" marR="5080" indent="-80518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AFLUX </a:t>
            </a:r>
            <a:r>
              <a:rPr sz="1300" spc="-5" dirty="0">
                <a:latin typeface="Trebuchet MS"/>
                <a:cs typeface="Trebuchet MS"/>
              </a:rPr>
              <a:t>(N-ECETILCISTEINA) JARABE </a:t>
            </a:r>
            <a:r>
              <a:rPr sz="1300" spc="-20" dirty="0">
                <a:latin typeface="Trebuchet MS"/>
                <a:cs typeface="Trebuchet MS"/>
              </a:rPr>
              <a:t>LISTO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150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-7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TQ</a:t>
            </a:r>
            <a:r>
              <a:rPr sz="1300" spc="37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$24.800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45682" y="3020313"/>
            <a:ext cx="287210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FENCAFEN</a:t>
            </a:r>
            <a:r>
              <a:rPr sz="1300" b="1" spc="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50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</a:t>
            </a:r>
            <a:r>
              <a:rPr sz="1300" spc="-5" dirty="0">
                <a:latin typeface="Trebuchet MS"/>
                <a:cs typeface="Trebuchet MS"/>
              </a:rPr>
              <a:t> -</a:t>
            </a:r>
            <a:r>
              <a:rPr sz="1300" spc="-4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TECNOQUIMICAS</a:t>
            </a:r>
            <a:endParaRPr sz="1300" dirty="0">
              <a:latin typeface="Trebuchet MS"/>
              <a:cs typeface="Trebuchet MS"/>
            </a:endParaRPr>
          </a:p>
          <a:p>
            <a:pPr marL="954405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$2</a:t>
            </a:r>
            <a:r>
              <a:rPr lang="es-CO" sz="1300" spc="-5" dirty="0">
                <a:latin typeface="Trebuchet MS"/>
                <a:cs typeface="Trebuchet MS"/>
              </a:rPr>
              <a:t>0</a:t>
            </a:r>
            <a:r>
              <a:rPr sz="1300" spc="-5" dirty="0">
                <a:latin typeface="Trebuchet MS"/>
                <a:cs typeface="Trebuchet MS"/>
              </a:rPr>
              <a:t>.970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48866" y="6034227"/>
            <a:ext cx="3035300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EVINET </a:t>
            </a:r>
            <a:r>
              <a:rPr sz="1300" spc="-5" dirty="0">
                <a:latin typeface="Trebuchet MS"/>
                <a:cs typeface="Trebuchet MS"/>
              </a:rPr>
              <a:t>0.75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 X2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TB</a:t>
            </a:r>
            <a:r>
              <a:rPr sz="1300" spc="39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-</a:t>
            </a:r>
            <a:r>
              <a:rPr sz="1300" spc="-2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COLMED $</a:t>
            </a:r>
            <a:r>
              <a:rPr lang="es-CO" sz="1300" spc="-5" dirty="0">
                <a:latin typeface="Trebuchet MS"/>
                <a:cs typeface="Trebuchet MS"/>
              </a:rPr>
              <a:t>4</a:t>
            </a:r>
            <a:r>
              <a:rPr sz="1300" spc="-5" dirty="0">
                <a:latin typeface="Trebuchet MS"/>
                <a:cs typeface="Trebuchet MS"/>
              </a:rPr>
              <a:t>.900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43903" y="6022035"/>
            <a:ext cx="228727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Trebuchet MS"/>
                <a:cs typeface="Trebuchet MS"/>
              </a:rPr>
              <a:t>HEMOCYTON</a:t>
            </a:r>
            <a:r>
              <a:rPr sz="1300" b="1" spc="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JARB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X240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33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-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TECNOQUIMICAS</a:t>
            </a:r>
            <a:r>
              <a:rPr sz="1300" spc="-3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</a:t>
            </a:r>
            <a:r>
              <a:rPr lang="es-CO" sz="1300" spc="-5" dirty="0">
                <a:latin typeface="Trebuchet MS"/>
                <a:cs typeface="Trebuchet MS"/>
              </a:rPr>
              <a:t>8</a:t>
            </a:r>
            <a:r>
              <a:rPr sz="1300" spc="-5" dirty="0">
                <a:latin typeface="Trebuchet MS"/>
                <a:cs typeface="Trebuchet MS"/>
              </a:rPr>
              <a:t>.980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0050" y="382524"/>
            <a:ext cx="2455301" cy="26218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2576" y="3429000"/>
            <a:ext cx="2583179" cy="258318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06679" y="13716"/>
            <a:ext cx="1095375" cy="787400"/>
            <a:chOff x="106679" y="13716"/>
            <a:chExt cx="1095375" cy="78740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79" y="141731"/>
              <a:ext cx="448056" cy="4160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563" y="13716"/>
              <a:ext cx="880110" cy="7871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36244" y="110998"/>
            <a:ext cx="439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026" name="Picture 2" descr="Fencafen X 100Mg Caja x 50 Tabletas-Locatel Colombia - Locatel">
            <a:extLst>
              <a:ext uri="{FF2B5EF4-FFF2-40B4-BE49-F238E27FC236}">
                <a16:creationId xmlns:a16="http://schemas.microsoft.com/office/drawing/2014/main" id="{A541675D-CB8F-3C01-D267-21EA3F09C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1" t="30444" r="24999" b="24507"/>
          <a:stretch/>
        </p:blipFill>
        <p:spPr bwMode="auto">
          <a:xfrm>
            <a:off x="5535845" y="631396"/>
            <a:ext cx="3815165" cy="232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8522" y="6233921"/>
            <a:ext cx="3324225" cy="460375"/>
          </a:xfrm>
          <a:custGeom>
            <a:avLst/>
            <a:gdLst/>
            <a:ahLst/>
            <a:cxnLst/>
            <a:rect l="l" t="t" r="r" b="b"/>
            <a:pathLst>
              <a:path w="3324225" h="460375">
                <a:moveTo>
                  <a:pt x="0" y="76707"/>
                </a:moveTo>
                <a:lnTo>
                  <a:pt x="6027" y="46848"/>
                </a:lnTo>
                <a:lnTo>
                  <a:pt x="22466" y="22466"/>
                </a:lnTo>
                <a:lnTo>
                  <a:pt x="46848" y="6027"/>
                </a:lnTo>
                <a:lnTo>
                  <a:pt x="76708" y="0"/>
                </a:lnTo>
                <a:lnTo>
                  <a:pt x="3247136" y="0"/>
                </a:lnTo>
                <a:lnTo>
                  <a:pt x="3277016" y="6027"/>
                </a:lnTo>
                <a:lnTo>
                  <a:pt x="3301396" y="22466"/>
                </a:lnTo>
                <a:lnTo>
                  <a:pt x="3317823" y="46848"/>
                </a:lnTo>
                <a:lnTo>
                  <a:pt x="3323843" y="76707"/>
                </a:lnTo>
                <a:lnTo>
                  <a:pt x="3323843" y="383539"/>
                </a:lnTo>
                <a:lnTo>
                  <a:pt x="3317823" y="413399"/>
                </a:lnTo>
                <a:lnTo>
                  <a:pt x="3301396" y="437781"/>
                </a:lnTo>
                <a:lnTo>
                  <a:pt x="3277016" y="454220"/>
                </a:lnTo>
                <a:lnTo>
                  <a:pt x="3247136" y="460247"/>
                </a:lnTo>
                <a:lnTo>
                  <a:pt x="76708" y="460247"/>
                </a:lnTo>
                <a:lnTo>
                  <a:pt x="46848" y="454220"/>
                </a:lnTo>
                <a:lnTo>
                  <a:pt x="22466" y="437781"/>
                </a:lnTo>
                <a:lnTo>
                  <a:pt x="6027" y="413399"/>
                </a:lnTo>
                <a:lnTo>
                  <a:pt x="0" y="383539"/>
                </a:lnTo>
                <a:lnTo>
                  <a:pt x="0" y="7670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2069" y="3143250"/>
            <a:ext cx="3171825" cy="445134"/>
          </a:xfrm>
          <a:custGeom>
            <a:avLst/>
            <a:gdLst/>
            <a:ahLst/>
            <a:cxnLst/>
            <a:rect l="l" t="t" r="r" b="b"/>
            <a:pathLst>
              <a:path w="3171825" h="445135">
                <a:moveTo>
                  <a:pt x="0" y="74167"/>
                </a:moveTo>
                <a:lnTo>
                  <a:pt x="5820" y="45273"/>
                </a:lnTo>
                <a:lnTo>
                  <a:pt x="21701" y="21701"/>
                </a:lnTo>
                <a:lnTo>
                  <a:pt x="45273" y="5820"/>
                </a:lnTo>
                <a:lnTo>
                  <a:pt x="74168" y="0"/>
                </a:lnTo>
                <a:lnTo>
                  <a:pt x="3097276" y="0"/>
                </a:lnTo>
                <a:lnTo>
                  <a:pt x="3126170" y="5820"/>
                </a:lnTo>
                <a:lnTo>
                  <a:pt x="3149742" y="21701"/>
                </a:lnTo>
                <a:lnTo>
                  <a:pt x="3165623" y="45273"/>
                </a:lnTo>
                <a:lnTo>
                  <a:pt x="3171444" y="74167"/>
                </a:lnTo>
                <a:lnTo>
                  <a:pt x="3171444" y="370839"/>
                </a:lnTo>
                <a:lnTo>
                  <a:pt x="3165623" y="399734"/>
                </a:lnTo>
                <a:lnTo>
                  <a:pt x="3149742" y="423306"/>
                </a:lnTo>
                <a:lnTo>
                  <a:pt x="3126170" y="439187"/>
                </a:lnTo>
                <a:lnTo>
                  <a:pt x="3097276" y="445008"/>
                </a:lnTo>
                <a:lnTo>
                  <a:pt x="74168" y="445008"/>
                </a:lnTo>
                <a:lnTo>
                  <a:pt x="45273" y="439187"/>
                </a:lnTo>
                <a:lnTo>
                  <a:pt x="21701" y="423306"/>
                </a:lnTo>
                <a:lnTo>
                  <a:pt x="5820" y="399734"/>
                </a:lnTo>
                <a:lnTo>
                  <a:pt x="0" y="370839"/>
                </a:lnTo>
                <a:lnTo>
                  <a:pt x="0" y="7416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0910" y="3174873"/>
            <a:ext cx="241236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6409" marR="5080" indent="-474345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DECADRON</a:t>
            </a:r>
            <a:r>
              <a:rPr sz="1300" b="1" spc="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1%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5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-6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SOLUCION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O</a:t>
            </a:r>
            <a:r>
              <a:rPr sz="1300" dirty="0">
                <a:latin typeface="Trebuchet MS"/>
                <a:cs typeface="Trebuchet MS"/>
              </a:rPr>
              <a:t>F</a:t>
            </a:r>
            <a:r>
              <a:rPr sz="1300" spc="-135" dirty="0">
                <a:latin typeface="Trebuchet MS"/>
                <a:cs typeface="Trebuchet MS"/>
              </a:rPr>
              <a:t>T</a:t>
            </a:r>
            <a:r>
              <a:rPr sz="1300" spc="-5" dirty="0">
                <a:latin typeface="Trebuchet MS"/>
                <a:cs typeface="Trebuchet MS"/>
              </a:rPr>
              <a:t>A</a:t>
            </a:r>
            <a:r>
              <a:rPr sz="1300" dirty="0">
                <a:latin typeface="Trebuchet MS"/>
                <a:cs typeface="Trebuchet MS"/>
              </a:rPr>
              <a:t>L</a:t>
            </a:r>
            <a:r>
              <a:rPr sz="1300" spc="-5" dirty="0">
                <a:latin typeface="Trebuchet MS"/>
                <a:cs typeface="Trebuchet MS"/>
              </a:rPr>
              <a:t>M</a:t>
            </a:r>
            <a:r>
              <a:rPr sz="1300" spc="-10" dirty="0">
                <a:latin typeface="Trebuchet MS"/>
                <a:cs typeface="Trebuchet MS"/>
              </a:rPr>
              <a:t>I</a:t>
            </a:r>
            <a:r>
              <a:rPr sz="1300" spc="-5" dirty="0">
                <a:latin typeface="Trebuchet MS"/>
                <a:cs typeface="Trebuchet MS"/>
              </a:rPr>
              <a:t>CA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$16.278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9723" y="6254597"/>
            <a:ext cx="30759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835" marR="5080" indent="-826769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AFLUX </a:t>
            </a:r>
            <a:r>
              <a:rPr sz="1300" spc="-5" dirty="0">
                <a:latin typeface="Trebuchet MS"/>
                <a:cs typeface="Trebuchet MS"/>
              </a:rPr>
              <a:t>(N-ECETILCISTEINA) JARABE </a:t>
            </a:r>
            <a:r>
              <a:rPr sz="1300" spc="-20" dirty="0">
                <a:latin typeface="Trebuchet MS"/>
                <a:cs typeface="Trebuchet MS"/>
              </a:rPr>
              <a:t>LISTO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75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ML</a:t>
            </a:r>
            <a:r>
              <a:rPr sz="1300" spc="-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TQ</a:t>
            </a:r>
            <a:r>
              <a:rPr sz="1300" spc="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$19.800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508" y="3863578"/>
            <a:ext cx="1122222" cy="2207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3965" y="484649"/>
            <a:ext cx="1471743" cy="239417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50876" y="0"/>
            <a:ext cx="1095375" cy="737235"/>
            <a:chOff x="150876" y="0"/>
            <a:chExt cx="1095375" cy="73723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54040" y="3019044"/>
            <a:ext cx="3542029" cy="510540"/>
            <a:chOff x="5654040" y="3019044"/>
            <a:chExt cx="3542029" cy="510540"/>
          </a:xfrm>
        </p:grpSpPr>
        <p:sp>
          <p:nvSpPr>
            <p:cNvPr id="13" name="object 13"/>
            <p:cNvSpPr/>
            <p:nvPr/>
          </p:nvSpPr>
          <p:spPr>
            <a:xfrm>
              <a:off x="5663946" y="3028950"/>
              <a:ext cx="3522345" cy="490855"/>
            </a:xfrm>
            <a:custGeom>
              <a:avLst/>
              <a:gdLst/>
              <a:ahLst/>
              <a:cxnLst/>
              <a:rect l="l" t="t" r="r" b="b"/>
              <a:pathLst>
                <a:path w="3522345" h="490854">
                  <a:moveTo>
                    <a:pt x="3440176" y="0"/>
                  </a:moveTo>
                  <a:lnTo>
                    <a:pt x="81787" y="0"/>
                  </a:lnTo>
                  <a:lnTo>
                    <a:pt x="49934" y="6421"/>
                  </a:lnTo>
                  <a:lnTo>
                    <a:pt x="23939" y="23939"/>
                  </a:lnTo>
                  <a:lnTo>
                    <a:pt x="6421" y="49934"/>
                  </a:lnTo>
                  <a:lnTo>
                    <a:pt x="0" y="81787"/>
                  </a:lnTo>
                  <a:lnTo>
                    <a:pt x="0" y="408939"/>
                  </a:lnTo>
                  <a:lnTo>
                    <a:pt x="6421" y="440793"/>
                  </a:lnTo>
                  <a:lnTo>
                    <a:pt x="23939" y="466788"/>
                  </a:lnTo>
                  <a:lnTo>
                    <a:pt x="49934" y="484306"/>
                  </a:lnTo>
                  <a:lnTo>
                    <a:pt x="81787" y="490727"/>
                  </a:lnTo>
                  <a:lnTo>
                    <a:pt x="3440176" y="490727"/>
                  </a:lnTo>
                  <a:lnTo>
                    <a:pt x="3472029" y="484306"/>
                  </a:lnTo>
                  <a:lnTo>
                    <a:pt x="3498024" y="466788"/>
                  </a:lnTo>
                  <a:lnTo>
                    <a:pt x="3515542" y="440793"/>
                  </a:lnTo>
                  <a:lnTo>
                    <a:pt x="3521963" y="408939"/>
                  </a:lnTo>
                  <a:lnTo>
                    <a:pt x="3521963" y="81787"/>
                  </a:lnTo>
                  <a:lnTo>
                    <a:pt x="3515542" y="49934"/>
                  </a:lnTo>
                  <a:lnTo>
                    <a:pt x="3498024" y="23939"/>
                  </a:lnTo>
                  <a:lnTo>
                    <a:pt x="3472029" y="6421"/>
                  </a:lnTo>
                  <a:lnTo>
                    <a:pt x="3440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3946" y="3028950"/>
              <a:ext cx="3522345" cy="490855"/>
            </a:xfrm>
            <a:custGeom>
              <a:avLst/>
              <a:gdLst/>
              <a:ahLst/>
              <a:cxnLst/>
              <a:rect l="l" t="t" r="r" b="b"/>
              <a:pathLst>
                <a:path w="3522345" h="490854">
                  <a:moveTo>
                    <a:pt x="0" y="81787"/>
                  </a:moveTo>
                  <a:lnTo>
                    <a:pt x="6421" y="49934"/>
                  </a:lnTo>
                  <a:lnTo>
                    <a:pt x="23939" y="23939"/>
                  </a:lnTo>
                  <a:lnTo>
                    <a:pt x="49934" y="6421"/>
                  </a:lnTo>
                  <a:lnTo>
                    <a:pt x="81787" y="0"/>
                  </a:lnTo>
                  <a:lnTo>
                    <a:pt x="3440176" y="0"/>
                  </a:lnTo>
                  <a:lnTo>
                    <a:pt x="3472029" y="6421"/>
                  </a:lnTo>
                  <a:lnTo>
                    <a:pt x="3498024" y="23939"/>
                  </a:lnTo>
                  <a:lnTo>
                    <a:pt x="3515542" y="49934"/>
                  </a:lnTo>
                  <a:lnTo>
                    <a:pt x="3521963" y="81787"/>
                  </a:lnTo>
                  <a:lnTo>
                    <a:pt x="3521963" y="408939"/>
                  </a:lnTo>
                  <a:lnTo>
                    <a:pt x="3515542" y="440793"/>
                  </a:lnTo>
                  <a:lnTo>
                    <a:pt x="3498024" y="466788"/>
                  </a:lnTo>
                  <a:lnTo>
                    <a:pt x="3472029" y="484306"/>
                  </a:lnTo>
                  <a:lnTo>
                    <a:pt x="3440176" y="490727"/>
                  </a:lnTo>
                  <a:lnTo>
                    <a:pt x="81787" y="490727"/>
                  </a:lnTo>
                  <a:lnTo>
                    <a:pt x="49934" y="484306"/>
                  </a:lnTo>
                  <a:lnTo>
                    <a:pt x="23939" y="466788"/>
                  </a:lnTo>
                  <a:lnTo>
                    <a:pt x="6421" y="440793"/>
                  </a:lnTo>
                  <a:lnTo>
                    <a:pt x="0" y="408939"/>
                  </a:lnTo>
                  <a:lnTo>
                    <a:pt x="0" y="8178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85865" y="3085922"/>
            <a:ext cx="31972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40" dirty="0">
                <a:latin typeface="Trebuchet MS"/>
                <a:cs typeface="Trebuchet MS"/>
              </a:rPr>
              <a:t>TRAVAD</a:t>
            </a:r>
            <a:r>
              <a:rPr sz="1300" b="1" spc="4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ORAL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SAB LIMON SOL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ORAL</a:t>
            </a:r>
            <a:r>
              <a:rPr sz="1300" spc="-5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133</a:t>
            </a:r>
            <a:r>
              <a:rPr sz="1300" spc="5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ML</a:t>
            </a:r>
            <a:endParaRPr sz="1300" dirty="0">
              <a:latin typeface="Trebuchet MS"/>
              <a:cs typeface="Trebuchet MS"/>
            </a:endParaRPr>
          </a:p>
          <a:p>
            <a:pPr marL="885825">
              <a:lnSpc>
                <a:spcPct val="100000"/>
              </a:lnSpc>
              <a:spcBef>
                <a:spcPts val="5"/>
              </a:spcBef>
              <a:tabLst>
                <a:tab pos="1289685" algn="l"/>
              </a:tabLst>
            </a:pPr>
            <a:r>
              <a:rPr sz="1300" spc="-5" dirty="0">
                <a:latin typeface="Trebuchet MS"/>
                <a:cs typeface="Trebuchet MS"/>
              </a:rPr>
              <a:t>TQ	$1</a:t>
            </a:r>
            <a:r>
              <a:rPr lang="es-CO" sz="1300" spc="-5" dirty="0">
                <a:latin typeface="Trebuchet MS"/>
                <a:cs typeface="Trebuchet MS"/>
              </a:rPr>
              <a:t>3,86</a:t>
            </a:r>
            <a:r>
              <a:rPr sz="1300" spc="-5" dirty="0">
                <a:latin typeface="Trebuchet MS"/>
                <a:cs typeface="Trebuchet MS"/>
              </a:rPr>
              <a:t>0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9736" y="203614"/>
            <a:ext cx="1527226" cy="252579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722620" y="6042659"/>
            <a:ext cx="3540760" cy="512445"/>
            <a:chOff x="5722620" y="6042659"/>
            <a:chExt cx="3540760" cy="512445"/>
          </a:xfrm>
        </p:grpSpPr>
        <p:sp>
          <p:nvSpPr>
            <p:cNvPr id="18" name="object 18"/>
            <p:cNvSpPr/>
            <p:nvPr/>
          </p:nvSpPr>
          <p:spPr>
            <a:xfrm>
              <a:off x="5732526" y="6052565"/>
              <a:ext cx="3520440" cy="492759"/>
            </a:xfrm>
            <a:custGeom>
              <a:avLst/>
              <a:gdLst/>
              <a:ahLst/>
              <a:cxnLst/>
              <a:rect l="l" t="t" r="r" b="b"/>
              <a:pathLst>
                <a:path w="3520440" h="492759">
                  <a:moveTo>
                    <a:pt x="3438398" y="0"/>
                  </a:moveTo>
                  <a:lnTo>
                    <a:pt x="82041" y="0"/>
                  </a:lnTo>
                  <a:lnTo>
                    <a:pt x="50095" y="6446"/>
                  </a:lnTo>
                  <a:lnTo>
                    <a:pt x="24018" y="24028"/>
                  </a:lnTo>
                  <a:lnTo>
                    <a:pt x="6443" y="50106"/>
                  </a:lnTo>
                  <a:lnTo>
                    <a:pt x="0" y="82042"/>
                  </a:lnTo>
                  <a:lnTo>
                    <a:pt x="0" y="410210"/>
                  </a:lnTo>
                  <a:lnTo>
                    <a:pt x="6443" y="442145"/>
                  </a:lnTo>
                  <a:lnTo>
                    <a:pt x="24018" y="468223"/>
                  </a:lnTo>
                  <a:lnTo>
                    <a:pt x="50095" y="485805"/>
                  </a:lnTo>
                  <a:lnTo>
                    <a:pt x="82041" y="492252"/>
                  </a:lnTo>
                  <a:lnTo>
                    <a:pt x="3438398" y="492252"/>
                  </a:lnTo>
                  <a:lnTo>
                    <a:pt x="3470344" y="485805"/>
                  </a:lnTo>
                  <a:lnTo>
                    <a:pt x="3496421" y="468223"/>
                  </a:lnTo>
                  <a:lnTo>
                    <a:pt x="3513996" y="442145"/>
                  </a:lnTo>
                  <a:lnTo>
                    <a:pt x="3520440" y="410210"/>
                  </a:lnTo>
                  <a:lnTo>
                    <a:pt x="3520440" y="82042"/>
                  </a:lnTo>
                  <a:lnTo>
                    <a:pt x="3513996" y="50106"/>
                  </a:lnTo>
                  <a:lnTo>
                    <a:pt x="3496421" y="24028"/>
                  </a:lnTo>
                  <a:lnTo>
                    <a:pt x="3470344" y="6446"/>
                  </a:lnTo>
                  <a:lnTo>
                    <a:pt x="34383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32526" y="6052565"/>
              <a:ext cx="3520440" cy="492759"/>
            </a:xfrm>
            <a:custGeom>
              <a:avLst/>
              <a:gdLst/>
              <a:ahLst/>
              <a:cxnLst/>
              <a:rect l="l" t="t" r="r" b="b"/>
              <a:pathLst>
                <a:path w="3520440" h="492759">
                  <a:moveTo>
                    <a:pt x="0" y="82042"/>
                  </a:moveTo>
                  <a:lnTo>
                    <a:pt x="6443" y="50106"/>
                  </a:lnTo>
                  <a:lnTo>
                    <a:pt x="24018" y="24028"/>
                  </a:lnTo>
                  <a:lnTo>
                    <a:pt x="50095" y="6446"/>
                  </a:lnTo>
                  <a:lnTo>
                    <a:pt x="82041" y="0"/>
                  </a:lnTo>
                  <a:lnTo>
                    <a:pt x="3438398" y="0"/>
                  </a:lnTo>
                  <a:lnTo>
                    <a:pt x="3470344" y="6446"/>
                  </a:lnTo>
                  <a:lnTo>
                    <a:pt x="3496421" y="24028"/>
                  </a:lnTo>
                  <a:lnTo>
                    <a:pt x="3513996" y="50106"/>
                  </a:lnTo>
                  <a:lnTo>
                    <a:pt x="3520440" y="82042"/>
                  </a:lnTo>
                  <a:lnTo>
                    <a:pt x="3520440" y="410210"/>
                  </a:lnTo>
                  <a:lnTo>
                    <a:pt x="3513996" y="442145"/>
                  </a:lnTo>
                  <a:lnTo>
                    <a:pt x="3496421" y="468223"/>
                  </a:lnTo>
                  <a:lnTo>
                    <a:pt x="3470344" y="485805"/>
                  </a:lnTo>
                  <a:lnTo>
                    <a:pt x="3438398" y="492252"/>
                  </a:lnTo>
                  <a:lnTo>
                    <a:pt x="82041" y="492252"/>
                  </a:lnTo>
                  <a:lnTo>
                    <a:pt x="50095" y="485805"/>
                  </a:lnTo>
                  <a:lnTo>
                    <a:pt x="24018" y="468223"/>
                  </a:lnTo>
                  <a:lnTo>
                    <a:pt x="6443" y="442145"/>
                  </a:lnTo>
                  <a:lnTo>
                    <a:pt x="0" y="410210"/>
                  </a:lnTo>
                  <a:lnTo>
                    <a:pt x="0" y="82042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58661" y="6126886"/>
            <a:ext cx="286893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Trebuchet MS"/>
                <a:cs typeface="Trebuchet MS"/>
              </a:rPr>
              <a:t>DESLORATADINA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5MG</a:t>
            </a:r>
            <a:r>
              <a:rPr sz="1400" dirty="0">
                <a:latin typeface="Trebuchet MS"/>
                <a:cs typeface="Trebuchet MS"/>
              </a:rPr>
              <a:t> X</a:t>
            </a:r>
            <a:r>
              <a:rPr sz="1400" spc="-5" dirty="0">
                <a:latin typeface="Trebuchet MS"/>
                <a:cs typeface="Trebuchet MS"/>
              </a:rPr>
              <a:t> 60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TABLETAS</a:t>
            </a:r>
            <a:endParaRPr sz="1400">
              <a:latin typeface="Trebuchet MS"/>
              <a:cs typeface="Trebuchet MS"/>
            </a:endParaRPr>
          </a:p>
          <a:p>
            <a:pPr marL="573405">
              <a:lnSpc>
                <a:spcPct val="100000"/>
              </a:lnSpc>
            </a:pPr>
            <a:r>
              <a:rPr sz="1400" dirty="0">
                <a:latin typeface="Trebuchet MS"/>
                <a:cs typeface="Trebuchet MS"/>
              </a:rPr>
              <a:t>LA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SANTE</a:t>
            </a:r>
            <a:r>
              <a:rPr sz="1400" spc="37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$29.800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69318" y="4069588"/>
            <a:ext cx="3731260" cy="1795780"/>
            <a:chOff x="5658611" y="4189476"/>
            <a:chExt cx="3731260" cy="179578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8611" y="4189476"/>
              <a:ext cx="3730751" cy="17952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7879" y="5692140"/>
              <a:ext cx="280415" cy="217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50408" y="6202679"/>
            <a:ext cx="3037840" cy="524510"/>
            <a:chOff x="5550408" y="6202679"/>
            <a:chExt cx="3037840" cy="524510"/>
          </a:xfrm>
        </p:grpSpPr>
        <p:sp>
          <p:nvSpPr>
            <p:cNvPr id="3" name="object 3"/>
            <p:cNvSpPr/>
            <p:nvPr/>
          </p:nvSpPr>
          <p:spPr>
            <a:xfrm>
              <a:off x="5560314" y="6212585"/>
              <a:ext cx="3017520" cy="504825"/>
            </a:xfrm>
            <a:custGeom>
              <a:avLst/>
              <a:gdLst/>
              <a:ahLst/>
              <a:cxnLst/>
              <a:rect l="l" t="t" r="r" b="b"/>
              <a:pathLst>
                <a:path w="3017520" h="504825">
                  <a:moveTo>
                    <a:pt x="2933445" y="0"/>
                  </a:moveTo>
                  <a:lnTo>
                    <a:pt x="84074" y="0"/>
                  </a:lnTo>
                  <a:lnTo>
                    <a:pt x="51327" y="6607"/>
                  </a:lnTo>
                  <a:lnTo>
                    <a:pt x="24606" y="24625"/>
                  </a:lnTo>
                  <a:lnTo>
                    <a:pt x="6600" y="51349"/>
                  </a:lnTo>
                  <a:lnTo>
                    <a:pt x="0" y="84073"/>
                  </a:lnTo>
                  <a:lnTo>
                    <a:pt x="0" y="420369"/>
                  </a:lnTo>
                  <a:lnTo>
                    <a:pt x="6600" y="453094"/>
                  </a:lnTo>
                  <a:lnTo>
                    <a:pt x="24606" y="479818"/>
                  </a:lnTo>
                  <a:lnTo>
                    <a:pt x="51327" y="497836"/>
                  </a:lnTo>
                  <a:lnTo>
                    <a:pt x="84074" y="504443"/>
                  </a:lnTo>
                  <a:lnTo>
                    <a:pt x="2933445" y="504443"/>
                  </a:lnTo>
                  <a:lnTo>
                    <a:pt x="2966192" y="497836"/>
                  </a:lnTo>
                  <a:lnTo>
                    <a:pt x="2992913" y="479818"/>
                  </a:lnTo>
                  <a:lnTo>
                    <a:pt x="3010919" y="453094"/>
                  </a:lnTo>
                  <a:lnTo>
                    <a:pt x="3017519" y="420369"/>
                  </a:lnTo>
                  <a:lnTo>
                    <a:pt x="3017519" y="84073"/>
                  </a:lnTo>
                  <a:lnTo>
                    <a:pt x="3010919" y="51349"/>
                  </a:lnTo>
                  <a:lnTo>
                    <a:pt x="2992913" y="24625"/>
                  </a:lnTo>
                  <a:lnTo>
                    <a:pt x="2966192" y="6607"/>
                  </a:lnTo>
                  <a:lnTo>
                    <a:pt x="29334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60314" y="6212585"/>
              <a:ext cx="3017520" cy="504825"/>
            </a:xfrm>
            <a:custGeom>
              <a:avLst/>
              <a:gdLst/>
              <a:ahLst/>
              <a:cxnLst/>
              <a:rect l="l" t="t" r="r" b="b"/>
              <a:pathLst>
                <a:path w="3017520" h="504825">
                  <a:moveTo>
                    <a:pt x="0" y="84073"/>
                  </a:moveTo>
                  <a:lnTo>
                    <a:pt x="6600" y="51349"/>
                  </a:lnTo>
                  <a:lnTo>
                    <a:pt x="24606" y="24625"/>
                  </a:lnTo>
                  <a:lnTo>
                    <a:pt x="51327" y="6607"/>
                  </a:lnTo>
                  <a:lnTo>
                    <a:pt x="84074" y="0"/>
                  </a:lnTo>
                  <a:lnTo>
                    <a:pt x="2933445" y="0"/>
                  </a:lnTo>
                  <a:lnTo>
                    <a:pt x="2966192" y="6607"/>
                  </a:lnTo>
                  <a:lnTo>
                    <a:pt x="2992913" y="24625"/>
                  </a:lnTo>
                  <a:lnTo>
                    <a:pt x="3010919" y="51349"/>
                  </a:lnTo>
                  <a:lnTo>
                    <a:pt x="3017519" y="84073"/>
                  </a:lnTo>
                  <a:lnTo>
                    <a:pt x="3017519" y="420369"/>
                  </a:lnTo>
                  <a:lnTo>
                    <a:pt x="3010919" y="453094"/>
                  </a:lnTo>
                  <a:lnTo>
                    <a:pt x="2992913" y="479818"/>
                  </a:lnTo>
                  <a:lnTo>
                    <a:pt x="2966192" y="497836"/>
                  </a:lnTo>
                  <a:lnTo>
                    <a:pt x="2933445" y="504443"/>
                  </a:lnTo>
                  <a:lnTo>
                    <a:pt x="84074" y="504443"/>
                  </a:lnTo>
                  <a:lnTo>
                    <a:pt x="51327" y="497836"/>
                  </a:lnTo>
                  <a:lnTo>
                    <a:pt x="24606" y="479818"/>
                  </a:lnTo>
                  <a:lnTo>
                    <a:pt x="6600" y="453094"/>
                  </a:lnTo>
                  <a:lnTo>
                    <a:pt x="0" y="420369"/>
                  </a:lnTo>
                  <a:lnTo>
                    <a:pt x="0" y="84073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69669" y="6090665"/>
            <a:ext cx="3324225" cy="524510"/>
          </a:xfrm>
          <a:custGeom>
            <a:avLst/>
            <a:gdLst/>
            <a:ahLst/>
            <a:cxnLst/>
            <a:rect l="l" t="t" r="r" b="b"/>
            <a:pathLst>
              <a:path w="3324225" h="524509">
                <a:moveTo>
                  <a:pt x="0" y="87376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6" y="0"/>
                </a:lnTo>
                <a:lnTo>
                  <a:pt x="3236468" y="0"/>
                </a:lnTo>
                <a:lnTo>
                  <a:pt x="3270480" y="6865"/>
                </a:lnTo>
                <a:lnTo>
                  <a:pt x="3298253" y="25590"/>
                </a:lnTo>
                <a:lnTo>
                  <a:pt x="3316978" y="53363"/>
                </a:lnTo>
                <a:lnTo>
                  <a:pt x="3323844" y="87376"/>
                </a:lnTo>
                <a:lnTo>
                  <a:pt x="3323844" y="436880"/>
                </a:lnTo>
                <a:lnTo>
                  <a:pt x="3316978" y="470892"/>
                </a:lnTo>
                <a:lnTo>
                  <a:pt x="3298253" y="498665"/>
                </a:lnTo>
                <a:lnTo>
                  <a:pt x="3270480" y="517390"/>
                </a:lnTo>
                <a:lnTo>
                  <a:pt x="3236468" y="524256"/>
                </a:lnTo>
                <a:lnTo>
                  <a:pt x="87376" y="524256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80"/>
                </a:lnTo>
                <a:lnTo>
                  <a:pt x="0" y="8737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77078" y="3105150"/>
            <a:ext cx="3171825" cy="445134"/>
          </a:xfrm>
          <a:custGeom>
            <a:avLst/>
            <a:gdLst/>
            <a:ahLst/>
            <a:cxnLst/>
            <a:rect l="l" t="t" r="r" b="b"/>
            <a:pathLst>
              <a:path w="3171825" h="445135">
                <a:moveTo>
                  <a:pt x="0" y="74167"/>
                </a:moveTo>
                <a:lnTo>
                  <a:pt x="5820" y="45273"/>
                </a:lnTo>
                <a:lnTo>
                  <a:pt x="21701" y="21701"/>
                </a:lnTo>
                <a:lnTo>
                  <a:pt x="45273" y="5820"/>
                </a:lnTo>
                <a:lnTo>
                  <a:pt x="74168" y="0"/>
                </a:lnTo>
                <a:lnTo>
                  <a:pt x="3097276" y="0"/>
                </a:lnTo>
                <a:lnTo>
                  <a:pt x="3126170" y="5820"/>
                </a:lnTo>
                <a:lnTo>
                  <a:pt x="3149742" y="21701"/>
                </a:lnTo>
                <a:lnTo>
                  <a:pt x="3165623" y="45273"/>
                </a:lnTo>
                <a:lnTo>
                  <a:pt x="3171444" y="74167"/>
                </a:lnTo>
                <a:lnTo>
                  <a:pt x="3171444" y="370839"/>
                </a:lnTo>
                <a:lnTo>
                  <a:pt x="3165623" y="399734"/>
                </a:lnTo>
                <a:lnTo>
                  <a:pt x="3149742" y="423306"/>
                </a:lnTo>
                <a:lnTo>
                  <a:pt x="3126170" y="439187"/>
                </a:lnTo>
                <a:lnTo>
                  <a:pt x="3097276" y="445008"/>
                </a:lnTo>
                <a:lnTo>
                  <a:pt x="74168" y="445008"/>
                </a:lnTo>
                <a:lnTo>
                  <a:pt x="45273" y="439187"/>
                </a:lnTo>
                <a:lnTo>
                  <a:pt x="21701" y="423306"/>
                </a:lnTo>
                <a:lnTo>
                  <a:pt x="5820" y="399734"/>
                </a:lnTo>
                <a:lnTo>
                  <a:pt x="0" y="370839"/>
                </a:lnTo>
                <a:lnTo>
                  <a:pt x="0" y="7416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24829" y="3117342"/>
            <a:ext cx="30772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46785" marR="5080" indent="-934719">
              <a:lnSpc>
                <a:spcPct val="100000"/>
              </a:lnSpc>
              <a:spcBef>
                <a:spcPts val="105"/>
              </a:spcBef>
              <a:tabLst>
                <a:tab pos="1387475" algn="l"/>
              </a:tabLst>
            </a:pPr>
            <a:r>
              <a:rPr sz="1400" b="1" dirty="0">
                <a:latin typeface="Trebuchet MS"/>
                <a:cs typeface="Trebuchet MS"/>
              </a:rPr>
              <a:t>PEG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POLIETILENGLICOL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3350</a:t>
            </a:r>
            <a:r>
              <a:rPr sz="1400" spc="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SUSP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160 </a:t>
            </a:r>
            <a:r>
              <a:rPr sz="1400" spc="-40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TQ	-</a:t>
            </a:r>
            <a:r>
              <a:rPr sz="1400" spc="-1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$34.900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6350" y="6118961"/>
            <a:ext cx="28695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991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rebuchet MS"/>
                <a:cs typeface="Trebuchet MS"/>
              </a:rPr>
              <a:t>MYOSNOR-F </a:t>
            </a:r>
            <a:r>
              <a:rPr sz="1400" spc="-5" dirty="0">
                <a:latin typeface="Trebuchet MS"/>
                <a:cs typeface="Trebuchet MS"/>
              </a:rPr>
              <a:t>2MG/200 </a:t>
            </a:r>
            <a:r>
              <a:rPr sz="140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(TIZANID+IBUPROF)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20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TAB</a:t>
            </a:r>
            <a:r>
              <a:rPr sz="1400" spc="1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$29.864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5114" y="6262827"/>
            <a:ext cx="236664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940" marR="5080" indent="-269875">
              <a:lnSpc>
                <a:spcPct val="100000"/>
              </a:lnSpc>
              <a:spcBef>
                <a:spcPts val="95"/>
              </a:spcBef>
              <a:tabLst>
                <a:tab pos="1196975" algn="l"/>
              </a:tabLst>
            </a:pPr>
            <a:r>
              <a:rPr sz="1300" b="1" spc="-10" dirty="0">
                <a:latin typeface="Trebuchet MS"/>
                <a:cs typeface="Trebuchet MS"/>
              </a:rPr>
              <a:t>PEG </a:t>
            </a:r>
            <a:r>
              <a:rPr sz="1300" spc="-5" dirty="0">
                <a:latin typeface="Trebuchet MS"/>
                <a:cs typeface="Trebuchet MS"/>
              </a:rPr>
              <a:t>POLIETILENGLICOL 3350 12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SOBRES	TQ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$39.457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6679" y="13716"/>
            <a:ext cx="1095375" cy="787400"/>
            <a:chOff x="106679" y="13716"/>
            <a:chExt cx="1095375" cy="7874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" y="141731"/>
              <a:ext cx="448056" cy="4160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563" y="13716"/>
              <a:ext cx="880110" cy="78714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36244" y="110998"/>
            <a:ext cx="439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6807" y="384302"/>
            <a:ext cx="2454233" cy="26453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44871" y="3326891"/>
            <a:ext cx="3063621" cy="26746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8427" y="4116323"/>
            <a:ext cx="3537204" cy="203453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5664" y="599714"/>
            <a:ext cx="2781529" cy="264539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124711" y="3412235"/>
            <a:ext cx="3343910" cy="544195"/>
            <a:chOff x="1124711" y="3412235"/>
            <a:chExt cx="3343910" cy="544195"/>
          </a:xfrm>
        </p:grpSpPr>
        <p:sp>
          <p:nvSpPr>
            <p:cNvPr id="19" name="object 19"/>
            <p:cNvSpPr/>
            <p:nvPr/>
          </p:nvSpPr>
          <p:spPr>
            <a:xfrm>
              <a:off x="1134617" y="3422141"/>
              <a:ext cx="3324225" cy="524510"/>
            </a:xfrm>
            <a:custGeom>
              <a:avLst/>
              <a:gdLst/>
              <a:ahLst/>
              <a:cxnLst/>
              <a:rect l="l" t="t" r="r" b="b"/>
              <a:pathLst>
                <a:path w="3324225" h="524510">
                  <a:moveTo>
                    <a:pt x="3236468" y="0"/>
                  </a:moveTo>
                  <a:lnTo>
                    <a:pt x="87375" y="0"/>
                  </a:lnTo>
                  <a:lnTo>
                    <a:pt x="53363" y="6865"/>
                  </a:lnTo>
                  <a:lnTo>
                    <a:pt x="25590" y="25590"/>
                  </a:lnTo>
                  <a:lnTo>
                    <a:pt x="6865" y="53363"/>
                  </a:lnTo>
                  <a:lnTo>
                    <a:pt x="0" y="87375"/>
                  </a:lnTo>
                  <a:lnTo>
                    <a:pt x="0" y="436880"/>
                  </a:lnTo>
                  <a:lnTo>
                    <a:pt x="6865" y="470892"/>
                  </a:lnTo>
                  <a:lnTo>
                    <a:pt x="25590" y="498665"/>
                  </a:lnTo>
                  <a:lnTo>
                    <a:pt x="53363" y="517390"/>
                  </a:lnTo>
                  <a:lnTo>
                    <a:pt x="87375" y="524256"/>
                  </a:lnTo>
                  <a:lnTo>
                    <a:pt x="3236468" y="524256"/>
                  </a:lnTo>
                  <a:lnTo>
                    <a:pt x="3270480" y="517390"/>
                  </a:lnTo>
                  <a:lnTo>
                    <a:pt x="3298253" y="498665"/>
                  </a:lnTo>
                  <a:lnTo>
                    <a:pt x="3316978" y="470892"/>
                  </a:lnTo>
                  <a:lnTo>
                    <a:pt x="3323844" y="436880"/>
                  </a:lnTo>
                  <a:lnTo>
                    <a:pt x="3323844" y="87375"/>
                  </a:lnTo>
                  <a:lnTo>
                    <a:pt x="3316978" y="53363"/>
                  </a:lnTo>
                  <a:lnTo>
                    <a:pt x="3298253" y="25590"/>
                  </a:lnTo>
                  <a:lnTo>
                    <a:pt x="3270480" y="6865"/>
                  </a:lnTo>
                  <a:lnTo>
                    <a:pt x="3236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4617" y="3422141"/>
              <a:ext cx="3324225" cy="524510"/>
            </a:xfrm>
            <a:custGeom>
              <a:avLst/>
              <a:gdLst/>
              <a:ahLst/>
              <a:cxnLst/>
              <a:rect l="l" t="t" r="r" b="b"/>
              <a:pathLst>
                <a:path w="3324225" h="524510">
                  <a:moveTo>
                    <a:pt x="0" y="87375"/>
                  </a:moveTo>
                  <a:lnTo>
                    <a:pt x="6865" y="53363"/>
                  </a:lnTo>
                  <a:lnTo>
                    <a:pt x="25590" y="25590"/>
                  </a:lnTo>
                  <a:lnTo>
                    <a:pt x="53363" y="6865"/>
                  </a:lnTo>
                  <a:lnTo>
                    <a:pt x="87375" y="0"/>
                  </a:lnTo>
                  <a:lnTo>
                    <a:pt x="3236468" y="0"/>
                  </a:lnTo>
                  <a:lnTo>
                    <a:pt x="3270480" y="6865"/>
                  </a:lnTo>
                  <a:lnTo>
                    <a:pt x="3298253" y="25590"/>
                  </a:lnTo>
                  <a:lnTo>
                    <a:pt x="3316978" y="53363"/>
                  </a:lnTo>
                  <a:lnTo>
                    <a:pt x="3323844" y="87375"/>
                  </a:lnTo>
                  <a:lnTo>
                    <a:pt x="3323844" y="436880"/>
                  </a:lnTo>
                  <a:lnTo>
                    <a:pt x="3316978" y="470892"/>
                  </a:lnTo>
                  <a:lnTo>
                    <a:pt x="3298253" y="498665"/>
                  </a:lnTo>
                  <a:lnTo>
                    <a:pt x="3270480" y="517390"/>
                  </a:lnTo>
                  <a:lnTo>
                    <a:pt x="3236468" y="524256"/>
                  </a:lnTo>
                  <a:lnTo>
                    <a:pt x="87375" y="524256"/>
                  </a:lnTo>
                  <a:lnTo>
                    <a:pt x="53363" y="517390"/>
                  </a:lnTo>
                  <a:lnTo>
                    <a:pt x="25590" y="498665"/>
                  </a:lnTo>
                  <a:lnTo>
                    <a:pt x="6865" y="470892"/>
                  </a:lnTo>
                  <a:lnTo>
                    <a:pt x="0" y="436880"/>
                  </a:lnTo>
                  <a:lnTo>
                    <a:pt x="0" y="8737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94308" y="3426409"/>
            <a:ext cx="303339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highlight>
                  <a:srgbClr val="00FF00"/>
                </a:highlight>
                <a:latin typeface="Trebuchet MS"/>
                <a:cs typeface="Trebuchet MS"/>
              </a:rPr>
              <a:t>MINOXIDIL</a:t>
            </a:r>
            <a:r>
              <a:rPr sz="1400" b="1" spc="-90" dirty="0">
                <a:highlight>
                  <a:srgbClr val="00FF00"/>
                </a:highlight>
                <a:latin typeface="Trebuchet MS"/>
                <a:cs typeface="Trebuchet MS"/>
              </a:rPr>
              <a:t> </a:t>
            </a:r>
            <a:r>
              <a:rPr sz="1400" b="1" dirty="0">
                <a:highlight>
                  <a:srgbClr val="00FF00"/>
                </a:highlight>
                <a:latin typeface="Trebuchet MS"/>
                <a:cs typeface="Trebuchet MS"/>
              </a:rPr>
              <a:t>2 %</a:t>
            </a:r>
            <a:r>
              <a:rPr sz="1400" b="1" spc="-10" dirty="0">
                <a:highlight>
                  <a:srgbClr val="00FF00"/>
                </a:highlight>
                <a:latin typeface="Trebuchet MS"/>
                <a:cs typeface="Trebuchet MS"/>
              </a:rPr>
              <a:t> </a:t>
            </a:r>
            <a:r>
              <a:rPr sz="1400" b="1" spc="-5" dirty="0">
                <a:highlight>
                  <a:srgbClr val="00FF00"/>
                </a:highlight>
                <a:latin typeface="Trebuchet MS"/>
                <a:cs typeface="Trebuchet MS"/>
              </a:rPr>
              <a:t>LOCCION</a:t>
            </a:r>
            <a:r>
              <a:rPr sz="1400" b="1" spc="-60" dirty="0">
                <a:highlight>
                  <a:srgbClr val="00FF00"/>
                </a:highlight>
                <a:latin typeface="Trebuchet MS"/>
                <a:cs typeface="Trebuchet MS"/>
              </a:rPr>
              <a:t> </a:t>
            </a:r>
            <a:r>
              <a:rPr sz="1400" b="1" spc="-25" dirty="0">
                <a:highlight>
                  <a:srgbClr val="00FF00"/>
                </a:highlight>
                <a:latin typeface="Trebuchet MS"/>
                <a:cs typeface="Trebuchet MS"/>
              </a:rPr>
              <a:t>TOP</a:t>
            </a:r>
            <a:r>
              <a:rPr sz="1400" b="1" spc="-55" dirty="0">
                <a:highlight>
                  <a:srgbClr val="00FF00"/>
                </a:highlight>
                <a:latin typeface="Trebuchet MS"/>
                <a:cs typeface="Trebuchet MS"/>
              </a:rPr>
              <a:t> </a:t>
            </a:r>
            <a:r>
              <a:rPr sz="1400" b="1" spc="-5" dirty="0">
                <a:highlight>
                  <a:srgbClr val="00FF00"/>
                </a:highlight>
                <a:latin typeface="Trebuchet MS"/>
                <a:cs typeface="Trebuchet MS"/>
              </a:rPr>
              <a:t>60</a:t>
            </a:r>
            <a:r>
              <a:rPr sz="1400" b="1" spc="15" dirty="0">
                <a:highlight>
                  <a:srgbClr val="00FF00"/>
                </a:highlight>
                <a:latin typeface="Trebuchet MS"/>
                <a:cs typeface="Trebuchet MS"/>
              </a:rPr>
              <a:t> </a:t>
            </a:r>
            <a:r>
              <a:rPr sz="1400" b="1" dirty="0">
                <a:highlight>
                  <a:srgbClr val="00FF00"/>
                </a:highlight>
                <a:latin typeface="Trebuchet MS"/>
                <a:cs typeface="Trebuchet MS"/>
              </a:rPr>
              <a:t>ML</a:t>
            </a:r>
            <a:r>
              <a:rPr sz="1400" b="1" spc="-60" dirty="0">
                <a:highlight>
                  <a:srgbClr val="00FF00"/>
                </a:highlight>
                <a:latin typeface="Trebuchet MS"/>
                <a:cs typeface="Trebuchet MS"/>
              </a:rPr>
              <a:t> </a:t>
            </a:r>
            <a:r>
              <a:rPr sz="1400" b="1" spc="-5" dirty="0">
                <a:highlight>
                  <a:srgbClr val="00FF00"/>
                </a:highlight>
                <a:latin typeface="Trebuchet MS"/>
                <a:cs typeface="Trebuchet MS"/>
              </a:rPr>
              <a:t>MK</a:t>
            </a:r>
            <a:r>
              <a:rPr lang="es-CO" sz="1400" b="1" spc="-5" dirty="0">
                <a:highlight>
                  <a:srgbClr val="00FF00"/>
                </a:highlight>
                <a:latin typeface="Trebuchet MS"/>
                <a:cs typeface="Trebuchet MS"/>
              </a:rPr>
              <a:t>   </a:t>
            </a:r>
            <a:r>
              <a:rPr sz="1400" b="1" spc="-5" dirty="0">
                <a:highlight>
                  <a:srgbClr val="00FF00"/>
                </a:highlight>
                <a:latin typeface="Trebuchet MS"/>
                <a:cs typeface="Trebuchet MS"/>
              </a:rPr>
              <a:t>$27.480</a:t>
            </a:r>
            <a:r>
              <a:rPr lang="es-CO" sz="1400" b="1" spc="-5" dirty="0">
                <a:highlight>
                  <a:srgbClr val="00FF00"/>
                </a:highlight>
                <a:latin typeface="Trebuchet MS"/>
                <a:cs typeface="Trebuchet MS"/>
              </a:rPr>
              <a:t> - 3 x $25,000</a:t>
            </a:r>
            <a:endParaRPr sz="1400" b="1" dirty="0">
              <a:highlight>
                <a:srgbClr val="00FF00"/>
              </a:highlight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74791" y="5981700"/>
            <a:ext cx="3823970" cy="524510"/>
            <a:chOff x="5574791" y="5981700"/>
            <a:chExt cx="3823970" cy="524510"/>
          </a:xfrm>
        </p:grpSpPr>
        <p:sp>
          <p:nvSpPr>
            <p:cNvPr id="3" name="object 3"/>
            <p:cNvSpPr/>
            <p:nvPr/>
          </p:nvSpPr>
          <p:spPr>
            <a:xfrm>
              <a:off x="5584697" y="5991605"/>
              <a:ext cx="3804285" cy="504825"/>
            </a:xfrm>
            <a:custGeom>
              <a:avLst/>
              <a:gdLst/>
              <a:ahLst/>
              <a:cxnLst/>
              <a:rect l="l" t="t" r="r" b="b"/>
              <a:pathLst>
                <a:path w="3804284" h="504825">
                  <a:moveTo>
                    <a:pt x="3719829" y="0"/>
                  </a:moveTo>
                  <a:lnTo>
                    <a:pt x="84074" y="0"/>
                  </a:lnTo>
                  <a:lnTo>
                    <a:pt x="51327" y="6607"/>
                  </a:lnTo>
                  <a:lnTo>
                    <a:pt x="24606" y="24625"/>
                  </a:lnTo>
                  <a:lnTo>
                    <a:pt x="6600" y="51349"/>
                  </a:lnTo>
                  <a:lnTo>
                    <a:pt x="0" y="84074"/>
                  </a:lnTo>
                  <a:lnTo>
                    <a:pt x="0" y="420370"/>
                  </a:lnTo>
                  <a:lnTo>
                    <a:pt x="6600" y="453094"/>
                  </a:lnTo>
                  <a:lnTo>
                    <a:pt x="24606" y="479818"/>
                  </a:lnTo>
                  <a:lnTo>
                    <a:pt x="51327" y="497836"/>
                  </a:lnTo>
                  <a:lnTo>
                    <a:pt x="84074" y="504444"/>
                  </a:lnTo>
                  <a:lnTo>
                    <a:pt x="3719829" y="504444"/>
                  </a:lnTo>
                  <a:lnTo>
                    <a:pt x="3752576" y="497836"/>
                  </a:lnTo>
                  <a:lnTo>
                    <a:pt x="3779297" y="479818"/>
                  </a:lnTo>
                  <a:lnTo>
                    <a:pt x="3797303" y="453094"/>
                  </a:lnTo>
                  <a:lnTo>
                    <a:pt x="3803904" y="420370"/>
                  </a:lnTo>
                  <a:lnTo>
                    <a:pt x="3803904" y="84074"/>
                  </a:lnTo>
                  <a:lnTo>
                    <a:pt x="3797303" y="51349"/>
                  </a:lnTo>
                  <a:lnTo>
                    <a:pt x="3779297" y="24625"/>
                  </a:lnTo>
                  <a:lnTo>
                    <a:pt x="3752576" y="6607"/>
                  </a:lnTo>
                  <a:lnTo>
                    <a:pt x="37198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84697" y="5991605"/>
              <a:ext cx="3804285" cy="504825"/>
            </a:xfrm>
            <a:custGeom>
              <a:avLst/>
              <a:gdLst/>
              <a:ahLst/>
              <a:cxnLst/>
              <a:rect l="l" t="t" r="r" b="b"/>
              <a:pathLst>
                <a:path w="3804284" h="504825">
                  <a:moveTo>
                    <a:pt x="0" y="84074"/>
                  </a:moveTo>
                  <a:lnTo>
                    <a:pt x="6600" y="51349"/>
                  </a:lnTo>
                  <a:lnTo>
                    <a:pt x="24606" y="24625"/>
                  </a:lnTo>
                  <a:lnTo>
                    <a:pt x="51327" y="6607"/>
                  </a:lnTo>
                  <a:lnTo>
                    <a:pt x="84074" y="0"/>
                  </a:lnTo>
                  <a:lnTo>
                    <a:pt x="3719829" y="0"/>
                  </a:lnTo>
                  <a:lnTo>
                    <a:pt x="3752576" y="6607"/>
                  </a:lnTo>
                  <a:lnTo>
                    <a:pt x="3779297" y="24625"/>
                  </a:lnTo>
                  <a:lnTo>
                    <a:pt x="3797303" y="51349"/>
                  </a:lnTo>
                  <a:lnTo>
                    <a:pt x="3803904" y="84074"/>
                  </a:lnTo>
                  <a:lnTo>
                    <a:pt x="3803904" y="420370"/>
                  </a:lnTo>
                  <a:lnTo>
                    <a:pt x="3797303" y="453094"/>
                  </a:lnTo>
                  <a:lnTo>
                    <a:pt x="3779297" y="479818"/>
                  </a:lnTo>
                  <a:lnTo>
                    <a:pt x="3752576" y="497836"/>
                  </a:lnTo>
                  <a:lnTo>
                    <a:pt x="3719829" y="504444"/>
                  </a:lnTo>
                  <a:lnTo>
                    <a:pt x="84074" y="504444"/>
                  </a:lnTo>
                  <a:lnTo>
                    <a:pt x="51327" y="497836"/>
                  </a:lnTo>
                  <a:lnTo>
                    <a:pt x="24606" y="479818"/>
                  </a:lnTo>
                  <a:lnTo>
                    <a:pt x="6600" y="453094"/>
                  </a:lnTo>
                  <a:lnTo>
                    <a:pt x="0" y="420370"/>
                  </a:lnTo>
                  <a:lnTo>
                    <a:pt x="0" y="8407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477517" y="5991605"/>
            <a:ext cx="3016250" cy="460375"/>
          </a:xfrm>
          <a:custGeom>
            <a:avLst/>
            <a:gdLst/>
            <a:ahLst/>
            <a:cxnLst/>
            <a:rect l="l" t="t" r="r" b="b"/>
            <a:pathLst>
              <a:path w="3016250" h="460375">
                <a:moveTo>
                  <a:pt x="0" y="76708"/>
                </a:moveTo>
                <a:lnTo>
                  <a:pt x="6020" y="46848"/>
                </a:lnTo>
                <a:lnTo>
                  <a:pt x="22447" y="22466"/>
                </a:lnTo>
                <a:lnTo>
                  <a:pt x="46827" y="6027"/>
                </a:lnTo>
                <a:lnTo>
                  <a:pt x="76707" y="0"/>
                </a:lnTo>
                <a:lnTo>
                  <a:pt x="2939287" y="0"/>
                </a:lnTo>
                <a:lnTo>
                  <a:pt x="2969168" y="6027"/>
                </a:lnTo>
                <a:lnTo>
                  <a:pt x="2993548" y="22466"/>
                </a:lnTo>
                <a:lnTo>
                  <a:pt x="3009975" y="46848"/>
                </a:lnTo>
                <a:lnTo>
                  <a:pt x="3015996" y="76708"/>
                </a:lnTo>
                <a:lnTo>
                  <a:pt x="3015996" y="383540"/>
                </a:lnTo>
                <a:lnTo>
                  <a:pt x="3009975" y="413399"/>
                </a:lnTo>
                <a:lnTo>
                  <a:pt x="2993548" y="437781"/>
                </a:lnTo>
                <a:lnTo>
                  <a:pt x="2969168" y="454220"/>
                </a:lnTo>
                <a:lnTo>
                  <a:pt x="2939287" y="460248"/>
                </a:lnTo>
                <a:lnTo>
                  <a:pt x="76707" y="460248"/>
                </a:lnTo>
                <a:lnTo>
                  <a:pt x="46827" y="454220"/>
                </a:lnTo>
                <a:lnTo>
                  <a:pt x="22447" y="437781"/>
                </a:lnTo>
                <a:lnTo>
                  <a:pt x="6020" y="413399"/>
                </a:lnTo>
                <a:lnTo>
                  <a:pt x="0" y="383540"/>
                </a:lnTo>
                <a:lnTo>
                  <a:pt x="0" y="767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4234" y="3401567"/>
            <a:ext cx="1439410" cy="245059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843533" y="2849117"/>
            <a:ext cx="3842385" cy="445134"/>
          </a:xfrm>
          <a:custGeom>
            <a:avLst/>
            <a:gdLst/>
            <a:ahLst/>
            <a:cxnLst/>
            <a:rect l="l" t="t" r="r" b="b"/>
            <a:pathLst>
              <a:path w="3842385" h="445135">
                <a:moveTo>
                  <a:pt x="0" y="74168"/>
                </a:moveTo>
                <a:lnTo>
                  <a:pt x="5829" y="45273"/>
                </a:lnTo>
                <a:lnTo>
                  <a:pt x="21724" y="21701"/>
                </a:lnTo>
                <a:lnTo>
                  <a:pt x="45300" y="5820"/>
                </a:lnTo>
                <a:lnTo>
                  <a:pt x="74168" y="0"/>
                </a:lnTo>
                <a:lnTo>
                  <a:pt x="3767836" y="0"/>
                </a:lnTo>
                <a:lnTo>
                  <a:pt x="3796730" y="5820"/>
                </a:lnTo>
                <a:lnTo>
                  <a:pt x="3820302" y="21701"/>
                </a:lnTo>
                <a:lnTo>
                  <a:pt x="3836183" y="45273"/>
                </a:lnTo>
                <a:lnTo>
                  <a:pt x="3842004" y="74168"/>
                </a:lnTo>
                <a:lnTo>
                  <a:pt x="3842004" y="370840"/>
                </a:lnTo>
                <a:lnTo>
                  <a:pt x="3836183" y="399734"/>
                </a:lnTo>
                <a:lnTo>
                  <a:pt x="3820302" y="423306"/>
                </a:lnTo>
                <a:lnTo>
                  <a:pt x="3796730" y="439187"/>
                </a:lnTo>
                <a:lnTo>
                  <a:pt x="3767836" y="445008"/>
                </a:lnTo>
                <a:lnTo>
                  <a:pt x="74168" y="445008"/>
                </a:lnTo>
                <a:lnTo>
                  <a:pt x="45300" y="439187"/>
                </a:lnTo>
                <a:lnTo>
                  <a:pt x="21724" y="423306"/>
                </a:lnTo>
                <a:lnTo>
                  <a:pt x="5829" y="399734"/>
                </a:lnTo>
                <a:lnTo>
                  <a:pt x="0" y="370840"/>
                </a:lnTo>
                <a:lnTo>
                  <a:pt x="0" y="7416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25702" y="2877438"/>
            <a:ext cx="311531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8330" marR="5080" indent="-596265">
              <a:lnSpc>
                <a:spcPct val="100000"/>
              </a:lnSpc>
              <a:spcBef>
                <a:spcPts val="95"/>
              </a:spcBef>
            </a:pPr>
            <a:r>
              <a:rPr sz="1300" b="1" spc="-15" dirty="0">
                <a:latin typeface="Trebuchet MS"/>
                <a:cs typeface="Trebuchet MS"/>
              </a:rPr>
              <a:t>ALERFAST </a:t>
            </a:r>
            <a:r>
              <a:rPr sz="1300" spc="-5" dirty="0">
                <a:latin typeface="Trebuchet MS"/>
                <a:cs typeface="Trebuchet MS"/>
              </a:rPr>
              <a:t>(FEXOFENADINA </a:t>
            </a:r>
            <a:r>
              <a:rPr sz="1300" spc="-15" dirty="0">
                <a:latin typeface="Trebuchet MS"/>
                <a:cs typeface="Trebuchet MS"/>
              </a:rPr>
              <a:t>CLORHIDRATE) </a:t>
            </a:r>
            <a:r>
              <a:rPr sz="1300" spc="-38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120</a:t>
            </a:r>
            <a:r>
              <a:rPr sz="130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MG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X 10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</a:t>
            </a:r>
            <a:r>
              <a:rPr sz="1300" spc="4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$19.700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8751" y="5994298"/>
            <a:ext cx="260477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40" dirty="0">
                <a:latin typeface="Trebuchet MS"/>
                <a:cs typeface="Trebuchet MS"/>
              </a:rPr>
              <a:t>TRAVAD</a:t>
            </a:r>
            <a:r>
              <a:rPr sz="1300" b="1" spc="20" dirty="0">
                <a:latin typeface="Trebuchet MS"/>
                <a:cs typeface="Trebuchet MS"/>
              </a:rPr>
              <a:t> </a:t>
            </a:r>
            <a:r>
              <a:rPr sz="1300" b="1" spc="-25" dirty="0">
                <a:latin typeface="Trebuchet MS"/>
                <a:cs typeface="Trebuchet MS"/>
              </a:rPr>
              <a:t>RECTAL</a:t>
            </a:r>
            <a:r>
              <a:rPr sz="1300" b="1" spc="-50" dirty="0">
                <a:latin typeface="Trebuchet MS"/>
                <a:cs typeface="Trebuchet MS"/>
              </a:rPr>
              <a:t> </a:t>
            </a:r>
            <a:r>
              <a:rPr sz="1300" b="1" spc="-5" dirty="0">
                <a:latin typeface="Trebuchet MS"/>
                <a:cs typeface="Trebuchet MS"/>
              </a:rPr>
              <a:t>-</a:t>
            </a:r>
            <a:r>
              <a:rPr sz="1300" b="1" spc="-2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TECNOQUIMICAS</a:t>
            </a:r>
            <a:endParaRPr sz="1300" dirty="0">
              <a:latin typeface="Trebuchet MS"/>
              <a:cs typeface="Trebuchet MS"/>
            </a:endParaRPr>
          </a:p>
          <a:p>
            <a:pPr marR="25781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$1</a:t>
            </a:r>
            <a:r>
              <a:rPr lang="es-CO" sz="1300" spc="-5" dirty="0">
                <a:latin typeface="Trebuchet MS"/>
                <a:cs typeface="Trebuchet MS"/>
              </a:rPr>
              <a:t>3.840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7798" y="6068669"/>
            <a:ext cx="35248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3465" marR="5080" indent="-1041400">
              <a:lnSpc>
                <a:spcPct val="100000"/>
              </a:lnSpc>
              <a:spcBef>
                <a:spcPts val="95"/>
              </a:spcBef>
            </a:pPr>
            <a:r>
              <a:rPr sz="1300" b="1" spc="-15" dirty="0">
                <a:latin typeface="Trebuchet MS"/>
                <a:cs typeface="Trebuchet MS"/>
              </a:rPr>
              <a:t>ALERFAST </a:t>
            </a:r>
            <a:r>
              <a:rPr sz="1300" b="1" spc="-5" dirty="0">
                <a:latin typeface="Trebuchet MS"/>
                <a:cs typeface="Trebuchet MS"/>
              </a:rPr>
              <a:t>(</a:t>
            </a:r>
            <a:r>
              <a:rPr sz="1300" spc="-5" dirty="0">
                <a:latin typeface="Trebuchet MS"/>
                <a:cs typeface="Trebuchet MS"/>
              </a:rPr>
              <a:t>FEXOFENADINA CLORH 180 MG) * 10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TAB</a:t>
            </a:r>
            <a:r>
              <a:rPr sz="1300" spc="-3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TQ </a:t>
            </a:r>
            <a:r>
              <a:rPr sz="1300" b="1" spc="-10" dirty="0">
                <a:latin typeface="Trebuchet MS"/>
                <a:cs typeface="Trebuchet MS"/>
              </a:rPr>
              <a:t>$17.588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767" y="0"/>
            <a:ext cx="4687570" cy="2857500"/>
            <a:chOff x="48767" y="0"/>
            <a:chExt cx="4687570" cy="28575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440" y="276859"/>
              <a:ext cx="3882491" cy="25805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67" y="0"/>
              <a:ext cx="449579" cy="4160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651" y="0"/>
              <a:ext cx="880110" cy="657605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68835" y="3762921"/>
            <a:ext cx="3963403" cy="218156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78942" y="0"/>
            <a:ext cx="439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68923" y="2848355"/>
            <a:ext cx="3529965" cy="464820"/>
            <a:chOff x="5868923" y="2848355"/>
            <a:chExt cx="3529965" cy="464820"/>
          </a:xfrm>
        </p:grpSpPr>
        <p:sp>
          <p:nvSpPr>
            <p:cNvPr id="18" name="object 18"/>
            <p:cNvSpPr/>
            <p:nvPr/>
          </p:nvSpPr>
          <p:spPr>
            <a:xfrm>
              <a:off x="5878829" y="2858261"/>
              <a:ext cx="3510279" cy="445134"/>
            </a:xfrm>
            <a:custGeom>
              <a:avLst/>
              <a:gdLst/>
              <a:ahLst/>
              <a:cxnLst/>
              <a:rect l="l" t="t" r="r" b="b"/>
              <a:pathLst>
                <a:path w="3510279" h="445135">
                  <a:moveTo>
                    <a:pt x="343560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8"/>
                  </a:lnTo>
                  <a:lnTo>
                    <a:pt x="3435604" y="445008"/>
                  </a:lnTo>
                  <a:lnTo>
                    <a:pt x="3464498" y="439187"/>
                  </a:lnTo>
                  <a:lnTo>
                    <a:pt x="3488070" y="423306"/>
                  </a:lnTo>
                  <a:lnTo>
                    <a:pt x="3503951" y="399734"/>
                  </a:lnTo>
                  <a:lnTo>
                    <a:pt x="3509772" y="370839"/>
                  </a:lnTo>
                  <a:lnTo>
                    <a:pt x="3509772" y="74167"/>
                  </a:lnTo>
                  <a:lnTo>
                    <a:pt x="3503951" y="45273"/>
                  </a:lnTo>
                  <a:lnTo>
                    <a:pt x="3488070" y="21701"/>
                  </a:lnTo>
                  <a:lnTo>
                    <a:pt x="3464498" y="5820"/>
                  </a:lnTo>
                  <a:lnTo>
                    <a:pt x="3435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78829" y="2858261"/>
              <a:ext cx="3510279" cy="445134"/>
            </a:xfrm>
            <a:custGeom>
              <a:avLst/>
              <a:gdLst/>
              <a:ahLst/>
              <a:cxnLst/>
              <a:rect l="l" t="t" r="r" b="b"/>
              <a:pathLst>
                <a:path w="3510279" h="445135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3435604" y="0"/>
                  </a:lnTo>
                  <a:lnTo>
                    <a:pt x="3464498" y="5820"/>
                  </a:lnTo>
                  <a:lnTo>
                    <a:pt x="3488070" y="21701"/>
                  </a:lnTo>
                  <a:lnTo>
                    <a:pt x="3503951" y="45273"/>
                  </a:lnTo>
                  <a:lnTo>
                    <a:pt x="3509772" y="74167"/>
                  </a:lnTo>
                  <a:lnTo>
                    <a:pt x="3509772" y="370839"/>
                  </a:lnTo>
                  <a:lnTo>
                    <a:pt x="3503951" y="399734"/>
                  </a:lnTo>
                  <a:lnTo>
                    <a:pt x="3488070" y="423306"/>
                  </a:lnTo>
                  <a:lnTo>
                    <a:pt x="3464498" y="439187"/>
                  </a:lnTo>
                  <a:lnTo>
                    <a:pt x="3435604" y="445008"/>
                  </a:lnTo>
                  <a:lnTo>
                    <a:pt x="74168" y="445008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132067" y="2873501"/>
            <a:ext cx="27127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s-MX" sz="1400" spc="-20" dirty="0">
                <a:latin typeface="Trebuchet MS"/>
                <a:cs typeface="Trebuchet MS"/>
              </a:rPr>
              <a:t>DERMOCUAD 20G  - TQ</a:t>
            </a:r>
            <a:endParaRPr sz="140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sz="1400" spc="-5" dirty="0">
                <a:latin typeface="Trebuchet MS"/>
                <a:cs typeface="Trebuchet MS"/>
              </a:rPr>
              <a:t>$16.800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00471" y="1139952"/>
            <a:ext cx="4364735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754" y="6104382"/>
            <a:ext cx="3208020" cy="460375"/>
          </a:xfrm>
          <a:custGeom>
            <a:avLst/>
            <a:gdLst/>
            <a:ahLst/>
            <a:cxnLst/>
            <a:rect l="l" t="t" r="r" b="b"/>
            <a:pathLst>
              <a:path w="3208020" h="460375">
                <a:moveTo>
                  <a:pt x="0" y="76708"/>
                </a:moveTo>
                <a:lnTo>
                  <a:pt x="6027" y="46848"/>
                </a:lnTo>
                <a:lnTo>
                  <a:pt x="22466" y="22466"/>
                </a:lnTo>
                <a:lnTo>
                  <a:pt x="46848" y="6027"/>
                </a:lnTo>
                <a:lnTo>
                  <a:pt x="76707" y="0"/>
                </a:lnTo>
                <a:lnTo>
                  <a:pt x="3131311" y="0"/>
                </a:lnTo>
                <a:lnTo>
                  <a:pt x="3161192" y="6027"/>
                </a:lnTo>
                <a:lnTo>
                  <a:pt x="3185572" y="22466"/>
                </a:lnTo>
                <a:lnTo>
                  <a:pt x="3201999" y="46848"/>
                </a:lnTo>
                <a:lnTo>
                  <a:pt x="3208020" y="76708"/>
                </a:lnTo>
                <a:lnTo>
                  <a:pt x="3208020" y="383540"/>
                </a:lnTo>
                <a:lnTo>
                  <a:pt x="3201999" y="413399"/>
                </a:lnTo>
                <a:lnTo>
                  <a:pt x="3185572" y="437781"/>
                </a:lnTo>
                <a:lnTo>
                  <a:pt x="3161192" y="454220"/>
                </a:lnTo>
                <a:lnTo>
                  <a:pt x="3131311" y="460248"/>
                </a:lnTo>
                <a:lnTo>
                  <a:pt x="76707" y="460248"/>
                </a:lnTo>
                <a:lnTo>
                  <a:pt x="46848" y="454220"/>
                </a:lnTo>
                <a:lnTo>
                  <a:pt x="22466" y="437781"/>
                </a:lnTo>
                <a:lnTo>
                  <a:pt x="6027" y="413399"/>
                </a:lnTo>
                <a:lnTo>
                  <a:pt x="0" y="383540"/>
                </a:lnTo>
                <a:lnTo>
                  <a:pt x="0" y="767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2674" y="2518410"/>
            <a:ext cx="2348865" cy="445134"/>
          </a:xfrm>
          <a:custGeom>
            <a:avLst/>
            <a:gdLst/>
            <a:ahLst/>
            <a:cxnLst/>
            <a:rect l="l" t="t" r="r" b="b"/>
            <a:pathLst>
              <a:path w="2348865" h="445135">
                <a:moveTo>
                  <a:pt x="0" y="74167"/>
                </a:moveTo>
                <a:lnTo>
                  <a:pt x="5820" y="45273"/>
                </a:lnTo>
                <a:lnTo>
                  <a:pt x="21701" y="21701"/>
                </a:lnTo>
                <a:lnTo>
                  <a:pt x="45273" y="5820"/>
                </a:lnTo>
                <a:lnTo>
                  <a:pt x="74168" y="0"/>
                </a:lnTo>
                <a:lnTo>
                  <a:pt x="2274316" y="0"/>
                </a:lnTo>
                <a:lnTo>
                  <a:pt x="2303210" y="5820"/>
                </a:lnTo>
                <a:lnTo>
                  <a:pt x="2326782" y="21701"/>
                </a:lnTo>
                <a:lnTo>
                  <a:pt x="2342663" y="45273"/>
                </a:lnTo>
                <a:lnTo>
                  <a:pt x="2348484" y="74167"/>
                </a:lnTo>
                <a:lnTo>
                  <a:pt x="2348484" y="370839"/>
                </a:lnTo>
                <a:lnTo>
                  <a:pt x="2342663" y="399734"/>
                </a:lnTo>
                <a:lnTo>
                  <a:pt x="2326782" y="423306"/>
                </a:lnTo>
                <a:lnTo>
                  <a:pt x="2303210" y="439187"/>
                </a:lnTo>
                <a:lnTo>
                  <a:pt x="2274316" y="445007"/>
                </a:lnTo>
                <a:lnTo>
                  <a:pt x="74168" y="445007"/>
                </a:lnTo>
                <a:lnTo>
                  <a:pt x="45273" y="439187"/>
                </a:lnTo>
                <a:lnTo>
                  <a:pt x="21701" y="423306"/>
                </a:lnTo>
                <a:lnTo>
                  <a:pt x="5820" y="399734"/>
                </a:lnTo>
                <a:lnTo>
                  <a:pt x="0" y="370839"/>
                </a:lnTo>
                <a:lnTo>
                  <a:pt x="0" y="7416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163311" y="6144767"/>
            <a:ext cx="3862070" cy="464820"/>
            <a:chOff x="5163311" y="6144767"/>
            <a:chExt cx="3862070" cy="464820"/>
          </a:xfrm>
        </p:grpSpPr>
        <p:sp>
          <p:nvSpPr>
            <p:cNvPr id="5" name="object 5"/>
            <p:cNvSpPr/>
            <p:nvPr/>
          </p:nvSpPr>
          <p:spPr>
            <a:xfrm>
              <a:off x="5173217" y="6154673"/>
              <a:ext cx="3842385" cy="445134"/>
            </a:xfrm>
            <a:custGeom>
              <a:avLst/>
              <a:gdLst/>
              <a:ahLst/>
              <a:cxnLst/>
              <a:rect l="l" t="t" r="r" b="b"/>
              <a:pathLst>
                <a:path w="3842384" h="445134">
                  <a:moveTo>
                    <a:pt x="3767836" y="0"/>
                  </a:moveTo>
                  <a:lnTo>
                    <a:pt x="74168" y="0"/>
                  </a:lnTo>
                  <a:lnTo>
                    <a:pt x="45273" y="5829"/>
                  </a:lnTo>
                  <a:lnTo>
                    <a:pt x="21701" y="21724"/>
                  </a:lnTo>
                  <a:lnTo>
                    <a:pt x="5820" y="45300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07"/>
                  </a:lnTo>
                  <a:lnTo>
                    <a:pt x="21701" y="423283"/>
                  </a:lnTo>
                  <a:lnTo>
                    <a:pt x="45273" y="439178"/>
                  </a:lnTo>
                  <a:lnTo>
                    <a:pt x="74168" y="445007"/>
                  </a:lnTo>
                  <a:lnTo>
                    <a:pt x="3767836" y="445007"/>
                  </a:lnTo>
                  <a:lnTo>
                    <a:pt x="3796730" y="439178"/>
                  </a:lnTo>
                  <a:lnTo>
                    <a:pt x="3820302" y="423283"/>
                  </a:lnTo>
                  <a:lnTo>
                    <a:pt x="3836183" y="399707"/>
                  </a:lnTo>
                  <a:lnTo>
                    <a:pt x="3842004" y="370839"/>
                  </a:lnTo>
                  <a:lnTo>
                    <a:pt x="3842004" y="74167"/>
                  </a:lnTo>
                  <a:lnTo>
                    <a:pt x="3836183" y="45300"/>
                  </a:lnTo>
                  <a:lnTo>
                    <a:pt x="3820302" y="21724"/>
                  </a:lnTo>
                  <a:lnTo>
                    <a:pt x="3796730" y="5829"/>
                  </a:lnTo>
                  <a:lnTo>
                    <a:pt x="3767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73217" y="6154673"/>
              <a:ext cx="3842385" cy="445134"/>
            </a:xfrm>
            <a:custGeom>
              <a:avLst/>
              <a:gdLst/>
              <a:ahLst/>
              <a:cxnLst/>
              <a:rect l="l" t="t" r="r" b="b"/>
              <a:pathLst>
                <a:path w="3842384" h="445134">
                  <a:moveTo>
                    <a:pt x="0" y="74167"/>
                  </a:moveTo>
                  <a:lnTo>
                    <a:pt x="5820" y="45300"/>
                  </a:lnTo>
                  <a:lnTo>
                    <a:pt x="21701" y="21724"/>
                  </a:lnTo>
                  <a:lnTo>
                    <a:pt x="45273" y="5829"/>
                  </a:lnTo>
                  <a:lnTo>
                    <a:pt x="74168" y="0"/>
                  </a:lnTo>
                  <a:lnTo>
                    <a:pt x="3767836" y="0"/>
                  </a:lnTo>
                  <a:lnTo>
                    <a:pt x="3796730" y="5829"/>
                  </a:lnTo>
                  <a:lnTo>
                    <a:pt x="3820302" y="21724"/>
                  </a:lnTo>
                  <a:lnTo>
                    <a:pt x="3836183" y="45300"/>
                  </a:lnTo>
                  <a:lnTo>
                    <a:pt x="3842004" y="74167"/>
                  </a:lnTo>
                  <a:lnTo>
                    <a:pt x="3842004" y="370839"/>
                  </a:lnTo>
                  <a:lnTo>
                    <a:pt x="3836183" y="399707"/>
                  </a:lnTo>
                  <a:lnTo>
                    <a:pt x="3820302" y="423283"/>
                  </a:lnTo>
                  <a:lnTo>
                    <a:pt x="3796730" y="439178"/>
                  </a:lnTo>
                  <a:lnTo>
                    <a:pt x="3767836" y="445007"/>
                  </a:lnTo>
                  <a:lnTo>
                    <a:pt x="74168" y="445007"/>
                  </a:lnTo>
                  <a:lnTo>
                    <a:pt x="45273" y="439178"/>
                  </a:lnTo>
                  <a:lnTo>
                    <a:pt x="21701" y="423283"/>
                  </a:lnTo>
                  <a:lnTo>
                    <a:pt x="5820" y="399707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71921" y="6183274"/>
            <a:ext cx="324294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ISOKLON</a:t>
            </a:r>
            <a:r>
              <a:rPr sz="1300" b="1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(ESZOPICLONA)</a:t>
            </a:r>
            <a:r>
              <a:rPr sz="1300" spc="-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 MG</a:t>
            </a:r>
            <a:r>
              <a:rPr sz="1300" spc="-1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14</a:t>
            </a:r>
            <a:r>
              <a:rPr sz="1300" spc="-2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endParaRPr sz="13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$29.118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0308" y="2531491"/>
            <a:ext cx="199263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5" dirty="0">
                <a:latin typeface="Trebuchet MS"/>
                <a:cs typeface="Trebuchet MS"/>
              </a:rPr>
              <a:t>FITOSTIMOLINE</a:t>
            </a:r>
            <a:r>
              <a:rPr sz="1300" b="1" spc="1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GEL</a:t>
            </a:r>
            <a:r>
              <a:rPr sz="1300" spc="-6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15 </a:t>
            </a:r>
            <a:r>
              <a:rPr sz="1300" spc="-10" dirty="0">
                <a:latin typeface="Trebuchet MS"/>
                <a:cs typeface="Trebuchet MS"/>
              </a:rPr>
              <a:t>GR</a:t>
            </a:r>
            <a:endParaRPr sz="1300">
              <a:latin typeface="Trebuchet MS"/>
              <a:cs typeface="Trebuchet MS"/>
            </a:endParaRPr>
          </a:p>
          <a:p>
            <a:pPr marL="539750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$27.876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301" y="6133896"/>
            <a:ext cx="299656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5640" marR="5080" indent="-663575">
              <a:lnSpc>
                <a:spcPct val="100000"/>
              </a:lnSpc>
              <a:spcBef>
                <a:spcPts val="95"/>
              </a:spcBef>
              <a:tabLst>
                <a:tab pos="1689100" algn="l"/>
              </a:tabLst>
            </a:pPr>
            <a:r>
              <a:rPr sz="1300" b="1" spc="-5" dirty="0">
                <a:latin typeface="Trebuchet MS"/>
                <a:cs typeface="Trebuchet MS"/>
              </a:rPr>
              <a:t>DECADRON OVULOS </a:t>
            </a:r>
            <a:r>
              <a:rPr sz="1300" spc="-10" dirty="0">
                <a:latin typeface="Trebuchet MS"/>
                <a:cs typeface="Trebuchet MS"/>
              </a:rPr>
              <a:t>(DEXA </a:t>
            </a:r>
            <a:r>
              <a:rPr sz="1300" spc="-5" dirty="0">
                <a:latin typeface="Trebuchet MS"/>
                <a:cs typeface="Trebuchet MS"/>
              </a:rPr>
              <a:t>+ </a:t>
            </a:r>
            <a:r>
              <a:rPr sz="1300" spc="-30" dirty="0">
                <a:latin typeface="Trebuchet MS"/>
                <a:cs typeface="Trebuchet MS"/>
              </a:rPr>
              <a:t>NISTATINA)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8</a:t>
            </a:r>
            <a:r>
              <a:rPr sz="1300" spc="1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OVULOS	$22.850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767" y="0"/>
            <a:ext cx="1095375" cy="657860"/>
            <a:chOff x="48767" y="0"/>
            <a:chExt cx="1095375" cy="6578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7" y="0"/>
              <a:ext cx="449579" cy="4160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651" y="0"/>
              <a:ext cx="880110" cy="65760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78942" y="0"/>
            <a:ext cx="439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0032" y="3607752"/>
            <a:ext cx="3006597" cy="229824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68416" y="442937"/>
            <a:ext cx="3760342" cy="18232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2291" y="3720193"/>
            <a:ext cx="3773673" cy="205271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096761" y="2548889"/>
            <a:ext cx="2348865" cy="445134"/>
          </a:xfrm>
          <a:custGeom>
            <a:avLst/>
            <a:gdLst/>
            <a:ahLst/>
            <a:cxnLst/>
            <a:rect l="l" t="t" r="r" b="b"/>
            <a:pathLst>
              <a:path w="2348865" h="445135">
                <a:moveTo>
                  <a:pt x="0" y="74168"/>
                </a:moveTo>
                <a:lnTo>
                  <a:pt x="5820" y="45273"/>
                </a:lnTo>
                <a:lnTo>
                  <a:pt x="21701" y="21701"/>
                </a:lnTo>
                <a:lnTo>
                  <a:pt x="45273" y="5820"/>
                </a:lnTo>
                <a:lnTo>
                  <a:pt x="74167" y="0"/>
                </a:lnTo>
                <a:lnTo>
                  <a:pt x="2274316" y="0"/>
                </a:lnTo>
                <a:lnTo>
                  <a:pt x="2303210" y="5820"/>
                </a:lnTo>
                <a:lnTo>
                  <a:pt x="2326782" y="21701"/>
                </a:lnTo>
                <a:lnTo>
                  <a:pt x="2342663" y="45273"/>
                </a:lnTo>
                <a:lnTo>
                  <a:pt x="2348484" y="74168"/>
                </a:lnTo>
                <a:lnTo>
                  <a:pt x="2348484" y="370839"/>
                </a:lnTo>
                <a:lnTo>
                  <a:pt x="2342663" y="399734"/>
                </a:lnTo>
                <a:lnTo>
                  <a:pt x="2326782" y="423306"/>
                </a:lnTo>
                <a:lnTo>
                  <a:pt x="2303210" y="439187"/>
                </a:lnTo>
                <a:lnTo>
                  <a:pt x="2274316" y="445008"/>
                </a:lnTo>
                <a:lnTo>
                  <a:pt x="74167" y="445008"/>
                </a:lnTo>
                <a:lnTo>
                  <a:pt x="45273" y="439187"/>
                </a:lnTo>
                <a:lnTo>
                  <a:pt x="21701" y="423306"/>
                </a:lnTo>
                <a:lnTo>
                  <a:pt x="5820" y="399734"/>
                </a:lnTo>
                <a:lnTo>
                  <a:pt x="0" y="370839"/>
                </a:lnTo>
                <a:lnTo>
                  <a:pt x="0" y="7416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24778" y="2562860"/>
            <a:ext cx="199263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5" dirty="0">
                <a:latin typeface="Trebuchet MS"/>
                <a:cs typeface="Trebuchet MS"/>
              </a:rPr>
              <a:t>FITOSTIMOLINE</a:t>
            </a:r>
            <a:r>
              <a:rPr sz="1300" b="1" spc="10" dirty="0">
                <a:latin typeface="Trebuchet MS"/>
                <a:cs typeface="Trebuchet MS"/>
              </a:rPr>
              <a:t> </a:t>
            </a:r>
            <a:r>
              <a:rPr sz="1300" spc="-10" dirty="0">
                <a:latin typeface="Trebuchet MS"/>
                <a:cs typeface="Trebuchet MS"/>
              </a:rPr>
              <a:t>GEL</a:t>
            </a:r>
            <a:r>
              <a:rPr sz="1300" spc="-6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32 </a:t>
            </a:r>
            <a:r>
              <a:rPr sz="1300" spc="-10" dirty="0">
                <a:latin typeface="Trebuchet MS"/>
                <a:cs typeface="Trebuchet MS"/>
              </a:rPr>
              <a:t>GR</a:t>
            </a:r>
            <a:endParaRPr sz="1300">
              <a:latin typeface="Trebuchet MS"/>
              <a:cs typeface="Trebuchet MS"/>
            </a:endParaRPr>
          </a:p>
          <a:p>
            <a:pPr marL="539750">
              <a:lnSpc>
                <a:spcPct val="100000"/>
              </a:lnSpc>
            </a:pPr>
            <a:r>
              <a:rPr sz="1300" spc="-5" dirty="0">
                <a:latin typeface="Trebuchet MS"/>
                <a:cs typeface="Trebuchet MS"/>
              </a:rPr>
              <a:t>$49.876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1936" y="635508"/>
            <a:ext cx="3831336" cy="16901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666" y="5462778"/>
            <a:ext cx="3070860" cy="498475"/>
          </a:xfrm>
          <a:custGeom>
            <a:avLst/>
            <a:gdLst/>
            <a:ahLst/>
            <a:cxnLst/>
            <a:rect l="l" t="t" r="r" b="b"/>
            <a:pathLst>
              <a:path w="3070860" h="498475">
                <a:moveTo>
                  <a:pt x="0" y="83058"/>
                </a:moveTo>
                <a:lnTo>
                  <a:pt x="6527" y="50738"/>
                </a:lnTo>
                <a:lnTo>
                  <a:pt x="24326" y="24336"/>
                </a:lnTo>
                <a:lnTo>
                  <a:pt x="50727" y="6530"/>
                </a:lnTo>
                <a:lnTo>
                  <a:pt x="83058" y="0"/>
                </a:lnTo>
                <a:lnTo>
                  <a:pt x="2987802" y="0"/>
                </a:lnTo>
                <a:lnTo>
                  <a:pt x="3020121" y="6530"/>
                </a:lnTo>
                <a:lnTo>
                  <a:pt x="3046523" y="24336"/>
                </a:lnTo>
                <a:lnTo>
                  <a:pt x="3064329" y="50738"/>
                </a:lnTo>
                <a:lnTo>
                  <a:pt x="3070860" y="83058"/>
                </a:lnTo>
                <a:lnTo>
                  <a:pt x="3070860" y="415290"/>
                </a:lnTo>
                <a:lnTo>
                  <a:pt x="3064329" y="447620"/>
                </a:lnTo>
                <a:lnTo>
                  <a:pt x="3046523" y="474021"/>
                </a:lnTo>
                <a:lnTo>
                  <a:pt x="3020121" y="491820"/>
                </a:lnTo>
                <a:lnTo>
                  <a:pt x="2987802" y="498348"/>
                </a:lnTo>
                <a:lnTo>
                  <a:pt x="83058" y="498348"/>
                </a:lnTo>
                <a:lnTo>
                  <a:pt x="50727" y="491820"/>
                </a:lnTo>
                <a:lnTo>
                  <a:pt x="24326" y="474021"/>
                </a:lnTo>
                <a:lnTo>
                  <a:pt x="6527" y="447620"/>
                </a:lnTo>
                <a:lnTo>
                  <a:pt x="0" y="415290"/>
                </a:lnTo>
                <a:lnTo>
                  <a:pt x="0" y="8305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0025" y="2489454"/>
            <a:ext cx="2788920" cy="500380"/>
          </a:xfrm>
          <a:custGeom>
            <a:avLst/>
            <a:gdLst/>
            <a:ahLst/>
            <a:cxnLst/>
            <a:rect l="l" t="t" r="r" b="b"/>
            <a:pathLst>
              <a:path w="2788920" h="500380">
                <a:moveTo>
                  <a:pt x="0" y="83312"/>
                </a:moveTo>
                <a:lnTo>
                  <a:pt x="6547" y="50899"/>
                </a:lnTo>
                <a:lnTo>
                  <a:pt x="24401" y="24415"/>
                </a:lnTo>
                <a:lnTo>
                  <a:pt x="50883" y="6552"/>
                </a:lnTo>
                <a:lnTo>
                  <a:pt x="83312" y="0"/>
                </a:lnTo>
                <a:lnTo>
                  <a:pt x="2705608" y="0"/>
                </a:lnTo>
                <a:lnTo>
                  <a:pt x="2738020" y="6552"/>
                </a:lnTo>
                <a:lnTo>
                  <a:pt x="2764504" y="24415"/>
                </a:lnTo>
                <a:lnTo>
                  <a:pt x="2782367" y="50899"/>
                </a:lnTo>
                <a:lnTo>
                  <a:pt x="2788920" y="83312"/>
                </a:lnTo>
                <a:lnTo>
                  <a:pt x="2788920" y="416560"/>
                </a:lnTo>
                <a:lnTo>
                  <a:pt x="2782367" y="448972"/>
                </a:lnTo>
                <a:lnTo>
                  <a:pt x="2764504" y="475456"/>
                </a:lnTo>
                <a:lnTo>
                  <a:pt x="2738020" y="493319"/>
                </a:lnTo>
                <a:lnTo>
                  <a:pt x="2705608" y="499872"/>
                </a:lnTo>
                <a:lnTo>
                  <a:pt x="83312" y="499872"/>
                </a:lnTo>
                <a:lnTo>
                  <a:pt x="50883" y="493319"/>
                </a:lnTo>
                <a:lnTo>
                  <a:pt x="24401" y="475456"/>
                </a:lnTo>
                <a:lnTo>
                  <a:pt x="6547" y="448972"/>
                </a:lnTo>
                <a:lnTo>
                  <a:pt x="0" y="416560"/>
                </a:lnTo>
                <a:lnTo>
                  <a:pt x="0" y="833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99226" y="2391917"/>
            <a:ext cx="3042285" cy="478790"/>
          </a:xfrm>
          <a:custGeom>
            <a:avLst/>
            <a:gdLst/>
            <a:ahLst/>
            <a:cxnLst/>
            <a:rect l="l" t="t" r="r" b="b"/>
            <a:pathLst>
              <a:path w="3042284" h="478789">
                <a:moveTo>
                  <a:pt x="0" y="79756"/>
                </a:moveTo>
                <a:lnTo>
                  <a:pt x="6264" y="48702"/>
                </a:lnTo>
                <a:lnTo>
                  <a:pt x="23352" y="23352"/>
                </a:lnTo>
                <a:lnTo>
                  <a:pt x="48702" y="6264"/>
                </a:lnTo>
                <a:lnTo>
                  <a:pt x="79756" y="0"/>
                </a:lnTo>
                <a:lnTo>
                  <a:pt x="2962148" y="0"/>
                </a:lnTo>
                <a:lnTo>
                  <a:pt x="2993201" y="6264"/>
                </a:lnTo>
                <a:lnTo>
                  <a:pt x="3018551" y="23352"/>
                </a:lnTo>
                <a:lnTo>
                  <a:pt x="3035639" y="48702"/>
                </a:lnTo>
                <a:lnTo>
                  <a:pt x="3041904" y="79756"/>
                </a:lnTo>
                <a:lnTo>
                  <a:pt x="3041904" y="398780"/>
                </a:lnTo>
                <a:lnTo>
                  <a:pt x="3035639" y="429833"/>
                </a:lnTo>
                <a:lnTo>
                  <a:pt x="3018551" y="455183"/>
                </a:lnTo>
                <a:lnTo>
                  <a:pt x="2993201" y="472271"/>
                </a:lnTo>
                <a:lnTo>
                  <a:pt x="2962148" y="478536"/>
                </a:lnTo>
                <a:lnTo>
                  <a:pt x="79756" y="478536"/>
                </a:lnTo>
                <a:lnTo>
                  <a:pt x="48702" y="472271"/>
                </a:lnTo>
                <a:lnTo>
                  <a:pt x="23352" y="455183"/>
                </a:lnTo>
                <a:lnTo>
                  <a:pt x="6264" y="429833"/>
                </a:lnTo>
                <a:lnTo>
                  <a:pt x="0" y="398780"/>
                </a:lnTo>
                <a:lnTo>
                  <a:pt x="0" y="7975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84163" y="2420188"/>
            <a:ext cx="2051050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Trebuchet MS"/>
                <a:cs typeface="Trebuchet MS"/>
              </a:rPr>
              <a:t>ZOPICLONA</a:t>
            </a:r>
            <a:r>
              <a:rPr sz="1300" b="1" spc="-75" dirty="0">
                <a:latin typeface="Trebuchet MS"/>
                <a:cs typeface="Trebuchet MS"/>
              </a:rPr>
              <a:t> </a:t>
            </a:r>
            <a:r>
              <a:rPr sz="1300" b="1" spc="-10" dirty="0">
                <a:latin typeface="Trebuchet MS"/>
                <a:cs typeface="Trebuchet MS"/>
              </a:rPr>
              <a:t>7,5 </a:t>
            </a:r>
            <a:r>
              <a:rPr sz="1300" b="1" spc="-5" dirty="0">
                <a:latin typeface="Trebuchet MS"/>
                <a:cs typeface="Trebuchet MS"/>
              </a:rPr>
              <a:t>MG</a:t>
            </a:r>
            <a:r>
              <a:rPr sz="1300" b="1" spc="-10" dirty="0">
                <a:latin typeface="Trebuchet MS"/>
                <a:cs typeface="Trebuchet MS"/>
              </a:rPr>
              <a:t> 10</a:t>
            </a:r>
            <a:r>
              <a:rPr sz="1300" b="1" spc="-30" dirty="0">
                <a:latin typeface="Trebuchet MS"/>
                <a:cs typeface="Trebuchet MS"/>
              </a:rPr>
              <a:t> </a:t>
            </a:r>
            <a:r>
              <a:rPr sz="1300" b="1" spc="-50" dirty="0">
                <a:latin typeface="Trebuchet MS"/>
                <a:cs typeface="Trebuchet MS"/>
              </a:rPr>
              <a:t>TAB</a:t>
            </a:r>
            <a:endParaRPr sz="1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300" b="1" spc="-10" dirty="0">
                <a:latin typeface="Trebuchet MS"/>
                <a:cs typeface="Trebuchet MS"/>
              </a:rPr>
              <a:t>$11.980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1415" y="2559811"/>
            <a:ext cx="238442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2920" marR="5080" indent="-490855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VERUM </a:t>
            </a:r>
            <a:r>
              <a:rPr sz="1300" spc="-15" dirty="0">
                <a:latin typeface="Trebuchet MS"/>
                <a:cs typeface="Trebuchet MS"/>
              </a:rPr>
              <a:t>(BETAHISTINA) </a:t>
            </a:r>
            <a:r>
              <a:rPr sz="1300" spc="-5" dirty="0">
                <a:latin typeface="Trebuchet MS"/>
                <a:cs typeface="Trebuchet MS"/>
              </a:rPr>
              <a:t>16 MG 20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TABLETAS</a:t>
            </a:r>
            <a:r>
              <a:rPr sz="1300" spc="2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$19.400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8900" y="5459374"/>
            <a:ext cx="261493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Trebuchet MS"/>
                <a:cs typeface="Trebuchet MS"/>
              </a:rPr>
              <a:t>VERUM </a:t>
            </a:r>
            <a:r>
              <a:rPr sz="1300" spc="-15" dirty="0">
                <a:latin typeface="Trebuchet MS"/>
                <a:cs typeface="Trebuchet MS"/>
              </a:rPr>
              <a:t>(BETAHISTINA) </a:t>
            </a:r>
            <a:r>
              <a:rPr sz="1300" spc="-5" dirty="0">
                <a:latin typeface="Trebuchet MS"/>
                <a:cs typeface="Trebuchet MS"/>
              </a:rPr>
              <a:t>8 MG 50 </a:t>
            </a:r>
            <a:r>
              <a:rPr sz="1300" spc="-50" dirty="0">
                <a:latin typeface="Trebuchet MS"/>
                <a:cs typeface="Trebuchet MS"/>
              </a:rPr>
              <a:t>TAB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GRUNENTHAL</a:t>
            </a:r>
            <a:r>
              <a:rPr sz="1300" spc="-7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$33.860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0876" y="0"/>
            <a:ext cx="3679190" cy="2321560"/>
            <a:chOff x="150876" y="0"/>
            <a:chExt cx="3679190" cy="23215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59" y="777366"/>
              <a:ext cx="2892552" cy="15436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76" y="79247"/>
              <a:ext cx="449580" cy="4160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60" y="0"/>
              <a:ext cx="880110" cy="736853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854" y="3595027"/>
            <a:ext cx="3133732" cy="169934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80440" y="48005"/>
            <a:ext cx="44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rebuchet MS"/>
                <a:cs typeface="Trebuchet MS"/>
              </a:rPr>
              <a:t>NF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88354" y="287197"/>
            <a:ext cx="3358896" cy="18650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9384" y="3092195"/>
            <a:ext cx="2851404" cy="220217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524500" y="5384291"/>
            <a:ext cx="3636645" cy="498475"/>
            <a:chOff x="5524500" y="5384291"/>
            <a:chExt cx="3636645" cy="498475"/>
          </a:xfrm>
        </p:grpSpPr>
        <p:sp>
          <p:nvSpPr>
            <p:cNvPr id="17" name="object 17"/>
            <p:cNvSpPr/>
            <p:nvPr/>
          </p:nvSpPr>
          <p:spPr>
            <a:xfrm>
              <a:off x="5534405" y="5394197"/>
              <a:ext cx="3616960" cy="478790"/>
            </a:xfrm>
            <a:custGeom>
              <a:avLst/>
              <a:gdLst/>
              <a:ahLst/>
              <a:cxnLst/>
              <a:rect l="l" t="t" r="r" b="b"/>
              <a:pathLst>
                <a:path w="3616959" h="478789">
                  <a:moveTo>
                    <a:pt x="3536696" y="0"/>
                  </a:moveTo>
                  <a:lnTo>
                    <a:pt x="79756" y="0"/>
                  </a:lnTo>
                  <a:lnTo>
                    <a:pt x="48702" y="6264"/>
                  </a:lnTo>
                  <a:lnTo>
                    <a:pt x="23352" y="23352"/>
                  </a:lnTo>
                  <a:lnTo>
                    <a:pt x="6264" y="48702"/>
                  </a:lnTo>
                  <a:lnTo>
                    <a:pt x="0" y="79755"/>
                  </a:lnTo>
                  <a:lnTo>
                    <a:pt x="0" y="398779"/>
                  </a:lnTo>
                  <a:lnTo>
                    <a:pt x="6264" y="429822"/>
                  </a:lnTo>
                  <a:lnTo>
                    <a:pt x="23352" y="455174"/>
                  </a:lnTo>
                  <a:lnTo>
                    <a:pt x="48702" y="472267"/>
                  </a:lnTo>
                  <a:lnTo>
                    <a:pt x="79756" y="478535"/>
                  </a:lnTo>
                  <a:lnTo>
                    <a:pt x="3536696" y="478535"/>
                  </a:lnTo>
                  <a:lnTo>
                    <a:pt x="3567749" y="472267"/>
                  </a:lnTo>
                  <a:lnTo>
                    <a:pt x="3593099" y="455174"/>
                  </a:lnTo>
                  <a:lnTo>
                    <a:pt x="3610187" y="429822"/>
                  </a:lnTo>
                  <a:lnTo>
                    <a:pt x="3616452" y="398779"/>
                  </a:lnTo>
                  <a:lnTo>
                    <a:pt x="3616452" y="79755"/>
                  </a:lnTo>
                  <a:lnTo>
                    <a:pt x="3610187" y="48702"/>
                  </a:lnTo>
                  <a:lnTo>
                    <a:pt x="3593099" y="23352"/>
                  </a:lnTo>
                  <a:lnTo>
                    <a:pt x="3567749" y="6264"/>
                  </a:lnTo>
                  <a:lnTo>
                    <a:pt x="35366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34405" y="5394197"/>
              <a:ext cx="3616960" cy="478790"/>
            </a:xfrm>
            <a:custGeom>
              <a:avLst/>
              <a:gdLst/>
              <a:ahLst/>
              <a:cxnLst/>
              <a:rect l="l" t="t" r="r" b="b"/>
              <a:pathLst>
                <a:path w="3616959" h="478789">
                  <a:moveTo>
                    <a:pt x="0" y="79755"/>
                  </a:moveTo>
                  <a:lnTo>
                    <a:pt x="6264" y="48702"/>
                  </a:lnTo>
                  <a:lnTo>
                    <a:pt x="23352" y="23352"/>
                  </a:lnTo>
                  <a:lnTo>
                    <a:pt x="48702" y="6264"/>
                  </a:lnTo>
                  <a:lnTo>
                    <a:pt x="79756" y="0"/>
                  </a:lnTo>
                  <a:lnTo>
                    <a:pt x="3536696" y="0"/>
                  </a:lnTo>
                  <a:lnTo>
                    <a:pt x="3567749" y="6264"/>
                  </a:lnTo>
                  <a:lnTo>
                    <a:pt x="3593099" y="23352"/>
                  </a:lnTo>
                  <a:lnTo>
                    <a:pt x="3610187" y="48702"/>
                  </a:lnTo>
                  <a:lnTo>
                    <a:pt x="3616452" y="79755"/>
                  </a:lnTo>
                  <a:lnTo>
                    <a:pt x="3616452" y="398779"/>
                  </a:lnTo>
                  <a:lnTo>
                    <a:pt x="3610187" y="429822"/>
                  </a:lnTo>
                  <a:lnTo>
                    <a:pt x="3593099" y="455174"/>
                  </a:lnTo>
                  <a:lnTo>
                    <a:pt x="3567749" y="472267"/>
                  </a:lnTo>
                  <a:lnTo>
                    <a:pt x="3536696" y="478535"/>
                  </a:lnTo>
                  <a:lnTo>
                    <a:pt x="79756" y="478535"/>
                  </a:lnTo>
                  <a:lnTo>
                    <a:pt x="48702" y="472267"/>
                  </a:lnTo>
                  <a:lnTo>
                    <a:pt x="23352" y="455174"/>
                  </a:lnTo>
                  <a:lnTo>
                    <a:pt x="6264" y="429822"/>
                  </a:lnTo>
                  <a:lnTo>
                    <a:pt x="0" y="398779"/>
                  </a:lnTo>
                  <a:lnTo>
                    <a:pt x="0" y="79755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44615" y="5396610"/>
            <a:ext cx="30416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205" marR="5080" indent="-48514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ES</a:t>
            </a:r>
            <a:r>
              <a:rPr sz="1400" spc="-160" dirty="0">
                <a:latin typeface="Trebuchet MS"/>
                <a:cs typeface="Trebuchet MS"/>
              </a:rPr>
              <a:t>P</a:t>
            </a:r>
            <a:r>
              <a:rPr sz="1400" dirty="0">
                <a:latin typeface="Trebuchet MS"/>
                <a:cs typeface="Trebuchet MS"/>
              </a:rPr>
              <a:t>ASMOBIL</a:t>
            </a:r>
            <a:r>
              <a:rPr sz="1400" spc="-9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(</a:t>
            </a:r>
            <a:r>
              <a:rPr sz="1400" dirty="0">
                <a:latin typeface="Trebuchet MS"/>
                <a:cs typeface="Trebuchet MS"/>
              </a:rPr>
              <a:t>N</a:t>
            </a:r>
            <a:r>
              <a:rPr sz="1400" spc="-10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BUT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10" dirty="0">
                <a:latin typeface="Trebuchet MS"/>
                <a:cs typeface="Trebuchet MS"/>
              </a:rPr>
              <a:t>B</a:t>
            </a:r>
            <a:r>
              <a:rPr sz="1400" spc="-5" dirty="0">
                <a:latin typeface="Trebuchet MS"/>
                <a:cs typeface="Trebuchet MS"/>
              </a:rPr>
              <a:t>RO</a:t>
            </a:r>
            <a:r>
              <a:rPr sz="1400" dirty="0">
                <a:latin typeface="Trebuchet MS"/>
                <a:cs typeface="Trebuchet MS"/>
              </a:rPr>
              <a:t>M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HIOSCI</a:t>
            </a:r>
            <a:r>
              <a:rPr sz="1400" spc="-5" dirty="0">
                <a:latin typeface="Trebuchet MS"/>
                <a:cs typeface="Trebuchet MS"/>
              </a:rPr>
              <a:t>+D</a:t>
            </a:r>
            <a:r>
              <a:rPr sz="1400" spc="-10" dirty="0">
                <a:latin typeface="Trebuchet MS"/>
                <a:cs typeface="Trebuchet MS"/>
              </a:rPr>
              <a:t>I</a:t>
            </a:r>
            <a:r>
              <a:rPr sz="1400" dirty="0">
                <a:latin typeface="Trebuchet MS"/>
                <a:cs typeface="Trebuchet MS"/>
              </a:rPr>
              <a:t>PI  </a:t>
            </a:r>
            <a:r>
              <a:rPr sz="1400" spc="-5" dirty="0">
                <a:latin typeface="Trebuchet MS"/>
                <a:cs typeface="Trebuchet MS"/>
              </a:rPr>
              <a:t>10/300)*</a:t>
            </a:r>
            <a:r>
              <a:rPr sz="1400" spc="2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100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TAB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$99.000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1289</Words>
  <Application>Microsoft Office PowerPoint</Application>
  <PresentationFormat>Panorámica</PresentationFormat>
  <Paragraphs>215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 MT</vt:lpstr>
      <vt:lpstr>Calibri</vt:lpstr>
      <vt:lpstr>Trebuchet MS</vt:lpstr>
      <vt:lpstr>Office Theme</vt:lpstr>
      <vt:lpstr>Portafolio listado comercial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Portafolio listado M2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listado comercial</dc:title>
  <dc:creator>COORD ZAZACUARI</dc:creator>
  <cp:lastModifiedBy>COORD ZAZACUARI</cp:lastModifiedBy>
  <cp:revision>8</cp:revision>
  <dcterms:created xsi:type="dcterms:W3CDTF">2023-10-19T15:36:57Z</dcterms:created>
  <dcterms:modified xsi:type="dcterms:W3CDTF">2024-06-12T13:29:20Z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2023-10-19T00:00:00Z</vt:filetime>
  </property>
</Properties>
</file>